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3" d="100"/>
          <a:sy n="53" d="100"/>
        </p:scale>
        <p:origin x="-17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Sheet1!$A$4:$A$9</c:f>
              <c:strCache>
                <c:ptCount val="6"/>
                <c:pt idx="0">
                  <c:v>English</c:v>
                </c:pt>
                <c:pt idx="1">
                  <c:v>Spanish &amp; Portuguese</c:v>
                </c:pt>
                <c:pt idx="2">
                  <c:v>French</c:v>
                </c:pt>
                <c:pt idx="3">
                  <c:v>Other Romance</c:v>
                </c:pt>
                <c:pt idx="4">
                  <c:v>Other Indo-European</c:v>
                </c:pt>
                <c:pt idx="5">
                  <c:v>Non-Indo-European</c:v>
                </c:pt>
              </c:strCache>
            </c:strRef>
          </c:cat>
          <c:val>
            <c:numRef>
              <c:f>Sheet1!$B$4:$B$9</c:f>
              <c:numCache>
                <c:formatCode>General</c:formatCode>
                <c:ptCount val="6"/>
              </c:numCache>
            </c:numRef>
          </c:val>
        </c:ser>
        <c:ser>
          <c:idx val="1"/>
          <c:order val="1"/>
          <c:invertIfNegative val="0"/>
          <c:cat>
            <c:strRef>
              <c:f>Sheet1!$A$4:$A$9</c:f>
              <c:strCache>
                <c:ptCount val="6"/>
                <c:pt idx="0">
                  <c:v>English</c:v>
                </c:pt>
                <c:pt idx="1">
                  <c:v>Spanish &amp; Portuguese</c:v>
                </c:pt>
                <c:pt idx="2">
                  <c:v>French</c:v>
                </c:pt>
                <c:pt idx="3">
                  <c:v>Other Romance</c:v>
                </c:pt>
                <c:pt idx="4">
                  <c:v>Other Indo-European</c:v>
                </c:pt>
                <c:pt idx="5">
                  <c:v>Non-Indo-European</c:v>
                </c:pt>
              </c:strCache>
            </c:strRef>
          </c:cat>
          <c:val>
            <c:numRef>
              <c:f>Sheet1!$C$4:$C$9</c:f>
              <c:numCache>
                <c:formatCode>0.0%</c:formatCode>
                <c:ptCount val="6"/>
                <c:pt idx="0">
                  <c:v>0.675</c:v>
                </c:pt>
                <c:pt idx="1">
                  <c:v>0.125</c:v>
                </c:pt>
                <c:pt idx="2">
                  <c:v>0.04375</c:v>
                </c:pt>
                <c:pt idx="3">
                  <c:v>0.0125</c:v>
                </c:pt>
                <c:pt idx="4">
                  <c:v>0.04375</c:v>
                </c:pt>
                <c:pt idx="5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06679864"/>
        <c:axId val="2129031176"/>
      </c:barChart>
      <c:catAx>
        <c:axId val="-2106679864"/>
        <c:scaling>
          <c:orientation val="minMax"/>
        </c:scaling>
        <c:delete val="0"/>
        <c:axPos val="b"/>
        <c:majorTickMark val="out"/>
        <c:minorTickMark val="none"/>
        <c:tickLblPos val="nextTo"/>
        <c:crossAx val="2129031176"/>
        <c:crosses val="autoZero"/>
        <c:auto val="1"/>
        <c:lblAlgn val="ctr"/>
        <c:lblOffset val="100"/>
        <c:noMultiLvlLbl val="0"/>
      </c:catAx>
      <c:valAx>
        <c:axId val="21290311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06679864"/>
        <c:crosses val="autoZero"/>
        <c:crossBetween val="between"/>
      </c:valAx>
    </c:plotArea>
    <c:legend>
      <c:legendPos val="r"/>
      <c:legendEntry>
        <c:idx val="0"/>
        <c:delete val="1"/>
      </c:legendEntry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CCFC-36AC-2B49-A947-E1FBBB6E60AA}" type="datetimeFigureOut">
              <a:rPr lang="en-US" smtClean="0"/>
              <a:t>11/3/16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DEDD-2E01-B143-BCC1-02DCCCCA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CCFC-36AC-2B49-A947-E1FBBB6E60AA}" type="datetimeFigureOut">
              <a:rPr lang="en-US" smtClean="0"/>
              <a:t>11/3/16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DEDD-2E01-B143-BCC1-02DCCCCA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813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CCFC-36AC-2B49-A947-E1FBBB6E60AA}" type="datetimeFigureOut">
              <a:rPr lang="en-US" smtClean="0"/>
              <a:t>11/3/16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DEDD-2E01-B143-BCC1-02DCCCCA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115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CCFC-36AC-2B49-A947-E1FBBB6E60AA}" type="datetimeFigureOut">
              <a:rPr lang="en-US" smtClean="0"/>
              <a:t>11/3/16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DEDD-2E01-B143-BCC1-02DCCCCA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006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CCFC-36AC-2B49-A947-E1FBBB6E60AA}" type="datetimeFigureOut">
              <a:rPr lang="en-US" smtClean="0"/>
              <a:t>11/3/16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DEDD-2E01-B143-BCC1-02DCCCCA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264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CCFC-36AC-2B49-A947-E1FBBB6E60AA}" type="datetimeFigureOut">
              <a:rPr lang="en-US" smtClean="0"/>
              <a:t>11/3/16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DEDD-2E01-B143-BCC1-02DCCCCA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172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CCFC-36AC-2B49-A947-E1FBBB6E60AA}" type="datetimeFigureOut">
              <a:rPr lang="en-US" smtClean="0"/>
              <a:t>11/3/16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DEDD-2E01-B143-BCC1-02DCCCCA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135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CCFC-36AC-2B49-A947-E1FBBB6E60AA}" type="datetimeFigureOut">
              <a:rPr lang="en-US" smtClean="0"/>
              <a:t>11/3/16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DEDD-2E01-B143-BCC1-02DCCCCA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93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CCFC-36AC-2B49-A947-E1FBBB6E60AA}" type="datetimeFigureOut">
              <a:rPr lang="en-US" smtClean="0"/>
              <a:t>11/3/16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DEDD-2E01-B143-BCC1-02DCCCCA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28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CCFC-36AC-2B49-A947-E1FBBB6E60AA}" type="datetimeFigureOut">
              <a:rPr lang="en-US" smtClean="0"/>
              <a:t>11/3/16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DEDD-2E01-B143-BCC1-02DCCCCA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494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CCCFC-36AC-2B49-A947-E1FBBB6E60AA}" type="datetimeFigureOut">
              <a:rPr lang="en-US" smtClean="0"/>
              <a:t>11/3/16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DEDD-2E01-B143-BCC1-02DCCCCA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040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CCCFC-36AC-2B49-A947-E1FBBB6E60AA}" type="datetimeFigureOut">
              <a:rPr lang="en-US" smtClean="0"/>
              <a:t>11/3/16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CDEDD-2E01-B143-BCC1-02DCCCCA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885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559" y="1050868"/>
            <a:ext cx="8631024" cy="2835332"/>
          </a:xfrm>
        </p:spPr>
        <p:txBody>
          <a:bodyPr>
            <a:normAutofit/>
          </a:bodyPr>
          <a:lstStyle/>
          <a:p>
            <a:r>
              <a:rPr lang="en-US" dirty="0" smtClean="0"/>
              <a:t>Are sociolinguistic processes systematic?  </a:t>
            </a:r>
            <a:br>
              <a:rPr lang="en-US" dirty="0" smtClean="0"/>
            </a:br>
            <a:r>
              <a:rPr lang="en-US" dirty="0" smtClean="0"/>
              <a:t>A comparative cross-cultural approach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03466"/>
            <a:ext cx="6400800" cy="168576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Gregory R. Guy</a:t>
            </a:r>
          </a:p>
          <a:p>
            <a:r>
              <a:rPr lang="en-US" dirty="0" smtClean="0"/>
              <a:t>Widening Horizons</a:t>
            </a:r>
          </a:p>
          <a:p>
            <a:r>
              <a:rPr lang="en-US" dirty="0" smtClean="0"/>
              <a:t>NWAV 45 – Vancouver</a:t>
            </a:r>
          </a:p>
        </p:txBody>
      </p:sp>
    </p:spTree>
    <p:extLst>
      <p:ext uri="{BB962C8B-B14F-4D97-AF65-F5344CB8AC3E}">
        <p14:creationId xmlns:p14="http://schemas.microsoft.com/office/powerpoint/2010/main" val="4056971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NWAV 45 papers: </a:t>
            </a:r>
            <a:br>
              <a:rPr lang="en-US" dirty="0" smtClean="0"/>
            </a:br>
            <a:r>
              <a:rPr lang="en-US" dirty="0" smtClean="0"/>
              <a:t>Language investigated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192445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43161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1641978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Normative influence of education: increased use of standard variants</a:t>
            </a:r>
            <a:br>
              <a:rPr lang="en-US" sz="4000" dirty="0" smtClean="0"/>
            </a:br>
            <a:r>
              <a:rPr lang="en-US" sz="2700" dirty="0" smtClean="0"/>
              <a:t>(</a:t>
            </a:r>
            <a:r>
              <a:rPr lang="en-US" sz="2700" dirty="0" err="1" smtClean="0"/>
              <a:t>Naro</a:t>
            </a:r>
            <a:r>
              <a:rPr lang="en-US" sz="2700" dirty="0" smtClean="0"/>
              <a:t> </a:t>
            </a:r>
            <a:r>
              <a:rPr lang="en-US" sz="2700" dirty="0"/>
              <a:t>&amp; </a:t>
            </a:r>
            <a:r>
              <a:rPr lang="en-US" sz="2700" dirty="0" err="1"/>
              <a:t>Scherre</a:t>
            </a:r>
            <a:r>
              <a:rPr lang="en-US" sz="2700" dirty="0"/>
              <a:t> 2003, Guy &amp; </a:t>
            </a:r>
            <a:r>
              <a:rPr lang="en-US" sz="2700" dirty="0" err="1"/>
              <a:t>Zilles</a:t>
            </a:r>
            <a:r>
              <a:rPr lang="en-US" sz="2700" dirty="0"/>
              <a:t> 2011)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3"/>
            <a:ext cx="8229600" cy="424336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	 </a:t>
            </a:r>
            <a:r>
              <a:rPr lang="en-US" dirty="0" smtClean="0"/>
              <a:t>  </a:t>
            </a:r>
            <a:r>
              <a:rPr lang="en-US" dirty="0"/>
              <a:t>Increase in plural marking in </a:t>
            </a:r>
            <a:r>
              <a:rPr lang="en-US" dirty="0" smtClean="0"/>
              <a:t>Rio adults with increased education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 smtClean="0"/>
              <a:t>			Nominal </a:t>
            </a:r>
            <a:r>
              <a:rPr lang="en-US" dirty="0"/>
              <a:t>Plural Marking          Verbal Plural Marking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/>
              <a:t>	1980s		2000		1980s		2000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pt-BR" dirty="0" smtClean="0"/>
              <a:t>	ADR57</a:t>
            </a:r>
            <a:r>
              <a:rPr lang="pt-BR" dirty="0"/>
              <a:t>		</a:t>
            </a:r>
            <a:r>
              <a:rPr lang="pt-BR" dirty="0" smtClean="0"/>
              <a:t>  43</a:t>
            </a:r>
            <a:r>
              <a:rPr lang="pt-BR" dirty="0"/>
              <a:t>%	</a:t>
            </a:r>
            <a:r>
              <a:rPr lang="pt-BR" dirty="0" smtClean="0"/>
              <a:t>	75</a:t>
            </a:r>
            <a:r>
              <a:rPr lang="pt-BR" dirty="0"/>
              <a:t>%	</a:t>
            </a:r>
            <a:r>
              <a:rPr lang="pt-BR" dirty="0" smtClean="0"/>
              <a:t>	</a:t>
            </a:r>
            <a:r>
              <a:rPr lang="pt-BR" dirty="0"/>
              <a:t>	</a:t>
            </a:r>
            <a:r>
              <a:rPr lang="pt-BR" dirty="0" smtClean="0"/>
              <a:t>  38</a:t>
            </a:r>
            <a:r>
              <a:rPr lang="pt-BR" dirty="0"/>
              <a:t>%		58%</a:t>
            </a:r>
            <a:endParaRPr lang="en-US" dirty="0"/>
          </a:p>
          <a:p>
            <a:pPr marL="0" indent="0">
              <a:buNone/>
            </a:pPr>
            <a:r>
              <a:rPr lang="pt-BR" dirty="0" smtClean="0"/>
              <a:t>	ERI59</a:t>
            </a:r>
            <a:r>
              <a:rPr lang="pt-BR" dirty="0"/>
              <a:t>		</a:t>
            </a:r>
            <a:r>
              <a:rPr lang="pt-BR" dirty="0" smtClean="0"/>
              <a:t>  45</a:t>
            </a:r>
            <a:r>
              <a:rPr lang="pt-BR" dirty="0"/>
              <a:t>%		79%	</a:t>
            </a:r>
            <a:r>
              <a:rPr lang="pt-BR" dirty="0" smtClean="0"/>
              <a:t>	</a:t>
            </a:r>
            <a:r>
              <a:rPr lang="pt-BR" dirty="0"/>
              <a:t>	</a:t>
            </a:r>
            <a:r>
              <a:rPr lang="pt-BR" dirty="0" smtClean="0"/>
              <a:t>  72</a:t>
            </a:r>
            <a:r>
              <a:rPr lang="pt-BR" dirty="0"/>
              <a:t>%		90%</a:t>
            </a:r>
            <a:endParaRPr lang="en-US" dirty="0"/>
          </a:p>
          <a:p>
            <a:pPr marL="0" indent="0">
              <a:buNone/>
            </a:pPr>
            <a:r>
              <a:rPr lang="pt-BR" dirty="0" smtClean="0"/>
              <a:t>	LEO38</a:t>
            </a:r>
            <a:r>
              <a:rPr lang="pt-BR" dirty="0"/>
              <a:t>		</a:t>
            </a:r>
            <a:r>
              <a:rPr lang="pt-BR" dirty="0" smtClean="0"/>
              <a:t>  62</a:t>
            </a:r>
            <a:r>
              <a:rPr lang="pt-BR" dirty="0"/>
              <a:t>%		93%			</a:t>
            </a:r>
            <a:r>
              <a:rPr lang="pt-BR" dirty="0" smtClean="0"/>
              <a:t>  71</a:t>
            </a:r>
            <a:r>
              <a:rPr lang="pt-BR" dirty="0"/>
              <a:t>%		92%</a:t>
            </a:r>
            <a:endParaRPr lang="en-US" dirty="0"/>
          </a:p>
          <a:p>
            <a:pPr marL="0" indent="0">
              <a:buNone/>
            </a:pPr>
            <a:r>
              <a:rPr lang="pt-BR" dirty="0" smtClean="0"/>
              <a:t>	ADR63</a:t>
            </a:r>
            <a:r>
              <a:rPr lang="pt-BR" dirty="0"/>
              <a:t>		</a:t>
            </a:r>
            <a:r>
              <a:rPr lang="pt-BR" dirty="0" smtClean="0"/>
              <a:t>  61</a:t>
            </a:r>
            <a:r>
              <a:rPr lang="pt-BR" dirty="0"/>
              <a:t>%		92%		</a:t>
            </a:r>
            <a:r>
              <a:rPr lang="pt-BR" dirty="0" smtClean="0"/>
              <a:t>	  57</a:t>
            </a:r>
            <a:r>
              <a:rPr lang="pt-BR" dirty="0"/>
              <a:t>%		93%</a:t>
            </a:r>
            <a:endParaRPr lang="en-US" dirty="0"/>
          </a:p>
          <a:p>
            <a:pPr marL="0" indent="0">
              <a:buNone/>
            </a:pPr>
            <a:r>
              <a:rPr lang="pt-BR" dirty="0" smtClean="0"/>
              <a:t>	SAN39</a:t>
            </a:r>
            <a:r>
              <a:rPr lang="pt-BR" dirty="0"/>
              <a:t>		</a:t>
            </a:r>
            <a:r>
              <a:rPr lang="pt-BR" dirty="0" smtClean="0"/>
              <a:t>  84</a:t>
            </a:r>
            <a:r>
              <a:rPr lang="pt-BR" dirty="0"/>
              <a:t>%		95%		</a:t>
            </a:r>
            <a:r>
              <a:rPr lang="pt-BR" dirty="0" smtClean="0"/>
              <a:t>	  76</a:t>
            </a:r>
            <a:r>
              <a:rPr lang="pt-BR" dirty="0"/>
              <a:t>%		93%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FAT23</a:t>
            </a:r>
            <a:r>
              <a:rPr lang="en-US" dirty="0"/>
              <a:t>		</a:t>
            </a:r>
            <a:r>
              <a:rPr lang="en-US" dirty="0" smtClean="0"/>
              <a:t>  88</a:t>
            </a:r>
            <a:r>
              <a:rPr lang="en-US" dirty="0"/>
              <a:t>%		99%		</a:t>
            </a:r>
            <a:r>
              <a:rPr lang="en-US" dirty="0" smtClean="0"/>
              <a:t>	  81</a:t>
            </a:r>
            <a:r>
              <a:rPr lang="en-US" dirty="0"/>
              <a:t>%		98</a:t>
            </a:r>
            <a:r>
              <a:rPr lang="en-US" dirty="0" smtClean="0"/>
              <a:t>%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Mean increase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/>
              <a:t>in marking:	</a:t>
            </a:r>
            <a:r>
              <a:rPr lang="en-US" dirty="0" smtClean="0"/>
              <a:t>	     </a:t>
            </a:r>
            <a:r>
              <a:rPr lang="en-US" dirty="0"/>
              <a:t>25%				</a:t>
            </a:r>
            <a:r>
              <a:rPr lang="en-US" dirty="0" smtClean="0"/>
              <a:t> 	     22</a:t>
            </a:r>
            <a:r>
              <a:rPr lang="en-US" dirty="0"/>
              <a:t>%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231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r>
              <a:rPr lang="en-US" sz="3600" dirty="0"/>
              <a:t>N</a:t>
            </a:r>
            <a:r>
              <a:rPr lang="en-US" sz="3600" dirty="0" smtClean="0"/>
              <a:t>ormative influence of education:</a:t>
            </a:r>
            <a:br>
              <a:rPr lang="en-US" sz="3600" dirty="0" smtClean="0"/>
            </a:br>
            <a:r>
              <a:rPr lang="en-US" sz="3600" dirty="0" smtClean="0"/>
              <a:t>Leveling of linguistic constraints </a:t>
            </a:r>
            <a:br>
              <a:rPr lang="en-US" sz="3600" dirty="0" smtClean="0"/>
            </a:br>
            <a:r>
              <a:rPr lang="en-US" sz="2400" dirty="0" smtClean="0"/>
              <a:t>(</a:t>
            </a:r>
            <a:r>
              <a:rPr lang="en-US" sz="2400" dirty="0" err="1" smtClean="0"/>
              <a:t>Naro</a:t>
            </a:r>
            <a:r>
              <a:rPr lang="en-US" sz="2400" dirty="0" smtClean="0"/>
              <a:t> &amp; </a:t>
            </a:r>
            <a:r>
              <a:rPr lang="en-US" sz="2400" dirty="0" err="1" smtClean="0"/>
              <a:t>Scherre</a:t>
            </a:r>
            <a:r>
              <a:rPr lang="en-US" sz="2400" dirty="0" smtClean="0"/>
              <a:t> 2003, Guy &amp; </a:t>
            </a:r>
            <a:r>
              <a:rPr lang="en-US" sz="2400" dirty="0" err="1" smtClean="0"/>
              <a:t>Zilles</a:t>
            </a:r>
            <a:r>
              <a:rPr lang="en-US" sz="2400" dirty="0" smtClean="0"/>
              <a:t> 2011)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714" y="1795231"/>
            <a:ext cx="6590468" cy="43309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6519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5048</TotalTime>
  <Words>35</Words>
  <Application>Microsoft Macintosh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Are sociolinguistic processes systematic?   A comparative cross-cultural approach</vt:lpstr>
      <vt:lpstr>NWAV 45 papers:  Language investigated </vt:lpstr>
      <vt:lpstr>Normative influence of education: increased use of standard variants (Naro &amp; Scherre 2003, Guy &amp; Zilles 2011)</vt:lpstr>
      <vt:lpstr>Normative influence of education: Leveling of linguistic constraints  (Naro &amp; Scherre 2003, Guy &amp; Zilles 2011)</vt:lpstr>
    </vt:vector>
  </TitlesOfParts>
  <Company>New York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 there sociolinguistic universals?  A comparative cross-cultural approach</dc:title>
  <dc:creator>Gregory Guy</dc:creator>
  <cp:lastModifiedBy>Gregory Guy</cp:lastModifiedBy>
  <cp:revision>4</cp:revision>
  <dcterms:created xsi:type="dcterms:W3CDTF">2016-10-20T15:39:57Z</dcterms:created>
  <dcterms:modified xsi:type="dcterms:W3CDTF">2016-11-03T17:43:57Z</dcterms:modified>
</cp:coreProperties>
</file>