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79"/>
  </p:notesMasterIdLst>
  <p:sldIdLst>
    <p:sldId id="25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258" r:id="rId28"/>
    <p:sldId id="259" r:id="rId29"/>
    <p:sldId id="311" r:id="rId30"/>
    <p:sldId id="312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268" r:id="rId40"/>
    <p:sldId id="269" r:id="rId41"/>
    <p:sldId id="270" r:id="rId42"/>
    <p:sldId id="271" r:id="rId43"/>
    <p:sldId id="272" r:id="rId44"/>
    <p:sldId id="273" r:id="rId45"/>
    <p:sldId id="274" r:id="rId46"/>
    <p:sldId id="275" r:id="rId47"/>
    <p:sldId id="276" r:id="rId48"/>
    <p:sldId id="277" r:id="rId49"/>
    <p:sldId id="278" r:id="rId50"/>
    <p:sldId id="279" r:id="rId51"/>
    <p:sldId id="280" r:id="rId52"/>
    <p:sldId id="281" r:id="rId53"/>
    <p:sldId id="282" r:id="rId54"/>
    <p:sldId id="283" r:id="rId55"/>
    <p:sldId id="284" r:id="rId56"/>
    <p:sldId id="285" r:id="rId57"/>
    <p:sldId id="286" r:id="rId58"/>
    <p:sldId id="316" r:id="rId59"/>
    <p:sldId id="317" r:id="rId60"/>
    <p:sldId id="318" r:id="rId61"/>
    <p:sldId id="319" r:id="rId62"/>
    <p:sldId id="314" r:id="rId63"/>
    <p:sldId id="315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31" r:id="rId74"/>
    <p:sldId id="330" r:id="rId75"/>
    <p:sldId id="329" r:id="rId76"/>
    <p:sldId id="332" r:id="rId77"/>
    <p:sldId id="333" r:id="rId78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16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1371600" y="763588"/>
            <a:ext cx="5022850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1888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70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70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708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CAC2EAB7-796F-4757-A961-7EE70D44D7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68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2CE9CA-8E81-4AA2-BEF3-968BB5E0E3A8}" type="slidenum">
              <a:rPr lang="en-US"/>
              <a:pPr/>
              <a:t>1</a:t>
            </a:fld>
            <a:endParaRPr lang="en-US"/>
          </a:p>
        </p:txBody>
      </p:sp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56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0C3730-CE0F-40BA-9E6F-190F97671432}" type="slidenum">
              <a:rPr lang="en-US"/>
              <a:pPr/>
              <a:t>34</a:t>
            </a:fld>
            <a:endParaRPr lang="en-US"/>
          </a:p>
        </p:txBody>
      </p:sp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76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956E0B-5545-47E8-A9DE-B162937E3090}" type="slidenum">
              <a:rPr lang="en-US"/>
              <a:pPr/>
              <a:t>35</a:t>
            </a:fld>
            <a:endParaRPr lang="en-US"/>
          </a:p>
        </p:txBody>
      </p:sp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94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8E35E9-EC3F-4960-ACE8-CC1F53B31038}" type="slidenum">
              <a:rPr lang="en-US"/>
              <a:pPr/>
              <a:t>36</a:t>
            </a:fld>
            <a:endParaRPr lang="en-US"/>
          </a:p>
        </p:txBody>
      </p:sp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28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5DADE1-2743-4F5F-AA23-5B51C534247C}" type="slidenum">
              <a:rPr lang="en-US"/>
              <a:pPr/>
              <a:t>37</a:t>
            </a:fld>
            <a:endParaRPr lang="en-US"/>
          </a:p>
        </p:txBody>
      </p:sp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18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FFB7E3-1204-4C15-AAE7-DE3F9A4587F8}" type="slidenum">
              <a:rPr lang="en-US"/>
              <a:pPr/>
              <a:t>38</a:t>
            </a:fld>
            <a:endParaRPr lang="en-US"/>
          </a:p>
        </p:txBody>
      </p:sp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36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CD7109-1606-40EF-8BF4-4F465DF77659}" type="slidenum">
              <a:rPr lang="en-US"/>
              <a:pPr/>
              <a:t>39</a:t>
            </a:fld>
            <a:endParaRPr lang="en-US"/>
          </a:p>
        </p:txBody>
      </p:sp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81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5EDE39-8C43-4676-B772-8EE8846D1B8E}" type="slidenum">
              <a:rPr lang="en-US"/>
              <a:pPr/>
              <a:t>40</a:t>
            </a:fld>
            <a:endParaRPr lang="en-US"/>
          </a:p>
        </p:txBody>
      </p:sp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94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36CFD5-D323-439A-AD5D-FF80AE5CABAC}" type="slidenum">
              <a:rPr lang="en-US"/>
              <a:pPr/>
              <a:t>41</a:t>
            </a:fld>
            <a:endParaRPr lang="en-US"/>
          </a:p>
        </p:txBody>
      </p:sp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47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35BF42-B37A-41EE-BD88-255A955EB78E}" type="slidenum">
              <a:rPr lang="en-US"/>
              <a:pPr/>
              <a:t>42</a:t>
            </a:fld>
            <a:endParaRPr lang="en-US"/>
          </a:p>
        </p:txBody>
      </p:sp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92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DD038F-F0FC-41BC-A14C-C5CF19A60FDF}" type="slidenum">
              <a:rPr lang="en-US"/>
              <a:pPr/>
              <a:t>43</a:t>
            </a:fld>
            <a:endParaRPr lang="en-US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78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C7AFB7-7BAE-43CB-B0C1-C3F30EB612B2}" type="slidenum">
              <a:rPr lang="en-US"/>
              <a:pPr/>
              <a:t>26</a:t>
            </a:fld>
            <a:endParaRPr lang="en-US"/>
          </a:p>
        </p:txBody>
      </p:sp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1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91356E-EED6-488C-A132-C9EFA034CFA2}" type="slidenum">
              <a:rPr lang="en-US"/>
              <a:pPr/>
              <a:t>44</a:t>
            </a:fld>
            <a:endParaRPr lang="en-US"/>
          </a:p>
        </p:txBody>
      </p:sp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89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521A0E-C226-4527-815B-4DF790E9C397}" type="slidenum">
              <a:rPr lang="en-US"/>
              <a:pPr/>
              <a:t>45</a:t>
            </a:fld>
            <a:endParaRPr lang="en-US"/>
          </a:p>
        </p:txBody>
      </p:sp>
      <p:sp>
        <p:nvSpPr>
          <p:cNvPr id="542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18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0279B5-8579-447F-AFC8-03B0FB374588}" type="slidenum">
              <a:rPr lang="en-US"/>
              <a:pPr/>
              <a:t>46</a:t>
            </a:fld>
            <a:endParaRPr lang="en-US"/>
          </a:p>
        </p:txBody>
      </p:sp>
      <p:sp>
        <p:nvSpPr>
          <p:cNvPr id="552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951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BEEDAD-DD16-402A-90F1-3A5AF16B002B}" type="slidenum">
              <a:rPr lang="en-US"/>
              <a:pPr/>
              <a:t>47</a:t>
            </a:fld>
            <a:endParaRPr lang="en-US"/>
          </a:p>
        </p:txBody>
      </p:sp>
      <p:sp>
        <p:nvSpPr>
          <p:cNvPr id="563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03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58B8C9-700D-4E57-BEBB-9EED440A7FE0}" type="slidenum">
              <a:rPr lang="en-US"/>
              <a:pPr/>
              <a:t>48</a:t>
            </a:fld>
            <a:endParaRPr lang="en-US"/>
          </a:p>
        </p:txBody>
      </p:sp>
      <p:sp>
        <p:nvSpPr>
          <p:cNvPr id="573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664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B8E438-D3B5-4587-A482-A1AF46CDAF36}" type="slidenum">
              <a:rPr lang="en-US"/>
              <a:pPr/>
              <a:t>49</a:t>
            </a:fld>
            <a:endParaRPr lang="en-US"/>
          </a:p>
        </p:txBody>
      </p:sp>
      <p:sp>
        <p:nvSpPr>
          <p:cNvPr id="583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932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8A8B58-8474-4264-BDBB-698121A3FBD2}" type="slidenum">
              <a:rPr lang="en-US"/>
              <a:pPr/>
              <a:t>50</a:t>
            </a:fld>
            <a:endParaRPr lang="en-US"/>
          </a:p>
        </p:txBody>
      </p:sp>
      <p:sp>
        <p:nvSpPr>
          <p:cNvPr id="593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089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8E58D5-4174-42F0-9FAB-658FF30B866D}" type="slidenum">
              <a:rPr lang="en-US"/>
              <a:pPr/>
              <a:t>51</a:t>
            </a:fld>
            <a:endParaRPr lang="en-US"/>
          </a:p>
        </p:txBody>
      </p:sp>
      <p:sp>
        <p:nvSpPr>
          <p:cNvPr id="604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87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B2C519-F52C-4282-9710-9C6F73121634}" type="slidenum">
              <a:rPr lang="en-US"/>
              <a:pPr/>
              <a:t>52</a:t>
            </a:fld>
            <a:endParaRPr lang="en-US"/>
          </a:p>
        </p:txBody>
      </p:sp>
      <p:sp>
        <p:nvSpPr>
          <p:cNvPr id="614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804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7AA3B4-2BD4-4CFD-888F-284DB404D582}" type="slidenum">
              <a:rPr lang="en-US"/>
              <a:pPr/>
              <a:t>53</a:t>
            </a:fld>
            <a:endParaRPr lang="en-US"/>
          </a:p>
        </p:txBody>
      </p:sp>
      <p:sp>
        <p:nvSpPr>
          <p:cNvPr id="624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76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B017FA-D3AA-4457-90D6-A40F4D515610}" type="slidenum">
              <a:rPr lang="en-US"/>
              <a:pPr/>
              <a:t>27</a:t>
            </a:fld>
            <a:endParaRPr lang="en-US"/>
          </a:p>
        </p:txBody>
      </p:sp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381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7909E1-AE27-475B-94B1-7C6A178E78BC}" type="slidenum">
              <a:rPr lang="en-US"/>
              <a:pPr/>
              <a:t>54</a:t>
            </a:fld>
            <a:endParaRPr lang="en-US"/>
          </a:p>
        </p:txBody>
      </p:sp>
      <p:sp>
        <p:nvSpPr>
          <p:cNvPr id="634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426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2ACCDF-3E49-40A3-84E0-FD60CF33B489}" type="slidenum">
              <a:rPr lang="en-US"/>
              <a:pPr/>
              <a:t>55</a:t>
            </a:fld>
            <a:endParaRPr lang="en-US"/>
          </a:p>
        </p:txBody>
      </p:sp>
      <p:sp>
        <p:nvSpPr>
          <p:cNvPr id="645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411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354E29-AA52-42F9-B761-672CCD0E77E9}" type="slidenum">
              <a:rPr lang="en-US"/>
              <a:pPr/>
              <a:t>56</a:t>
            </a:fld>
            <a:endParaRPr lang="en-US"/>
          </a:p>
        </p:txBody>
      </p:sp>
      <p:sp>
        <p:nvSpPr>
          <p:cNvPr id="655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897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354E29-AA52-42F9-B761-672CCD0E77E9}" type="slidenum">
              <a:rPr lang="en-US"/>
              <a:pPr/>
              <a:t>57</a:t>
            </a:fld>
            <a:endParaRPr lang="en-US"/>
          </a:p>
        </p:txBody>
      </p:sp>
      <p:sp>
        <p:nvSpPr>
          <p:cNvPr id="655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393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354E29-AA52-42F9-B761-672CCD0E77E9}" type="slidenum">
              <a:rPr lang="en-US"/>
              <a:pPr/>
              <a:t>58</a:t>
            </a:fld>
            <a:endParaRPr lang="en-US"/>
          </a:p>
        </p:txBody>
      </p:sp>
      <p:sp>
        <p:nvSpPr>
          <p:cNvPr id="655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295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354E29-AA52-42F9-B761-672CCD0E77E9}" type="slidenum">
              <a:rPr lang="en-US"/>
              <a:pPr/>
              <a:t>59</a:t>
            </a:fld>
            <a:endParaRPr lang="en-US"/>
          </a:p>
        </p:txBody>
      </p:sp>
      <p:sp>
        <p:nvSpPr>
          <p:cNvPr id="655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732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354E29-AA52-42F9-B761-672CCD0E77E9}" type="slidenum">
              <a:rPr lang="en-US"/>
              <a:pPr/>
              <a:t>60</a:t>
            </a:fld>
            <a:endParaRPr lang="en-US"/>
          </a:p>
        </p:txBody>
      </p:sp>
      <p:sp>
        <p:nvSpPr>
          <p:cNvPr id="655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79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DD038F-F0FC-41BC-A14C-C5CF19A60FDF}" type="slidenum">
              <a:rPr lang="en-US"/>
              <a:pPr/>
              <a:t>61</a:t>
            </a:fld>
            <a:endParaRPr lang="en-US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999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DD038F-F0FC-41BC-A14C-C5CF19A60FDF}" type="slidenum">
              <a:rPr lang="en-US"/>
              <a:pPr/>
              <a:t>62</a:t>
            </a:fld>
            <a:endParaRPr lang="en-US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373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DD038F-F0FC-41BC-A14C-C5CF19A60FDF}" type="slidenum">
              <a:rPr lang="en-US"/>
              <a:pPr/>
              <a:t>63</a:t>
            </a:fld>
            <a:endParaRPr lang="en-US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253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B017FA-D3AA-4457-90D6-A40F4D515610}" type="slidenum">
              <a:rPr lang="en-US"/>
              <a:pPr/>
              <a:t>28</a:t>
            </a:fld>
            <a:endParaRPr lang="en-US"/>
          </a:p>
        </p:txBody>
      </p:sp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380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DD038F-F0FC-41BC-A14C-C5CF19A60FDF}" type="slidenum">
              <a:rPr lang="en-US"/>
              <a:pPr/>
              <a:t>64</a:t>
            </a:fld>
            <a:endParaRPr lang="en-US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079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DD038F-F0FC-41BC-A14C-C5CF19A60FDF}" type="slidenum">
              <a:rPr lang="en-US"/>
              <a:pPr/>
              <a:t>65</a:t>
            </a:fld>
            <a:endParaRPr lang="en-US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3051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DD038F-F0FC-41BC-A14C-C5CF19A60FDF}" type="slidenum">
              <a:rPr lang="en-US"/>
              <a:pPr/>
              <a:t>66</a:t>
            </a:fld>
            <a:endParaRPr lang="en-US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826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DD038F-F0FC-41BC-A14C-C5CF19A60FDF}" type="slidenum">
              <a:rPr lang="en-US"/>
              <a:pPr/>
              <a:t>67</a:t>
            </a:fld>
            <a:endParaRPr lang="en-US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266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DD038F-F0FC-41BC-A14C-C5CF19A60FDF}" type="slidenum">
              <a:rPr lang="en-US"/>
              <a:pPr/>
              <a:t>68</a:t>
            </a:fld>
            <a:endParaRPr lang="en-US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125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DD038F-F0FC-41BC-A14C-C5CF19A60FDF}" type="slidenum">
              <a:rPr lang="en-US"/>
              <a:pPr/>
              <a:t>69</a:t>
            </a:fld>
            <a:endParaRPr lang="en-US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14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DD038F-F0FC-41BC-A14C-C5CF19A60FDF}" type="slidenum">
              <a:rPr lang="en-US"/>
              <a:pPr/>
              <a:t>70</a:t>
            </a:fld>
            <a:endParaRPr lang="en-US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740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DD038F-F0FC-41BC-A14C-C5CF19A60FDF}" type="slidenum">
              <a:rPr lang="en-US"/>
              <a:pPr/>
              <a:t>71</a:t>
            </a:fld>
            <a:endParaRPr lang="en-US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56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DD038F-F0FC-41BC-A14C-C5CF19A60FDF}" type="slidenum">
              <a:rPr lang="en-US"/>
              <a:pPr/>
              <a:t>72</a:t>
            </a:fld>
            <a:endParaRPr lang="en-US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443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DD038F-F0FC-41BC-A14C-C5CF19A60FDF}" type="slidenum">
              <a:rPr lang="en-US"/>
              <a:pPr/>
              <a:t>73</a:t>
            </a:fld>
            <a:endParaRPr lang="en-US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84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B017FA-D3AA-4457-90D6-A40F4D515610}" type="slidenum">
              <a:rPr lang="en-US"/>
              <a:pPr/>
              <a:t>29</a:t>
            </a:fld>
            <a:endParaRPr lang="en-US"/>
          </a:p>
        </p:txBody>
      </p:sp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236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DD038F-F0FC-41BC-A14C-C5CF19A60FDF}" type="slidenum">
              <a:rPr lang="en-US"/>
              <a:pPr/>
              <a:t>74</a:t>
            </a:fld>
            <a:endParaRPr lang="en-US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6279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DD038F-F0FC-41BC-A14C-C5CF19A60FDF}" type="slidenum">
              <a:rPr lang="en-US"/>
              <a:pPr/>
              <a:t>75</a:t>
            </a:fld>
            <a:endParaRPr lang="en-US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627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DD038F-F0FC-41BC-A14C-C5CF19A60FDF}" type="slidenum">
              <a:rPr lang="en-US"/>
              <a:pPr/>
              <a:t>76</a:t>
            </a:fld>
            <a:endParaRPr lang="en-US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16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DB10AE-4B27-40C1-9487-F37B0FF08041}" type="slidenum">
              <a:rPr lang="en-US"/>
              <a:pPr/>
              <a:t>30</a:t>
            </a:fld>
            <a:endParaRPr lang="en-US"/>
          </a:p>
        </p:txBody>
      </p:sp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74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96C2F7-063D-4F09-8BF1-748F97259260}" type="slidenum">
              <a:rPr lang="en-US"/>
              <a:pPr/>
              <a:t>31</a:t>
            </a:fld>
            <a:endParaRPr lang="en-US"/>
          </a:p>
        </p:txBody>
      </p:sp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8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C81884-94BB-4D3B-9E6F-7B26846686FA}" type="slidenum">
              <a:rPr lang="en-US"/>
              <a:pPr/>
              <a:t>32</a:t>
            </a:fld>
            <a:endParaRPr lang="en-US"/>
          </a:p>
        </p:txBody>
      </p:sp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68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4EC385-C842-4CB2-B5D7-B5114B4CBDD3}" type="slidenum">
              <a:rPr lang="en-US"/>
              <a:pPr/>
              <a:t>33</a:t>
            </a:fld>
            <a:endParaRPr lang="en-US"/>
          </a:p>
        </p:txBody>
      </p:sp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14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97A15D2-03B6-4A3C-9BD0-9156EB3FB7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0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10EE82-E1CC-4EE8-8FB3-8A28BB05CB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0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2500" y="301625"/>
            <a:ext cx="2265363" cy="5845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6862" cy="5845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8730BA-D95B-415D-AB39-16DA9CB55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60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526" y="5591383"/>
            <a:ext cx="8568531" cy="948459"/>
          </a:xfrm>
        </p:spPr>
        <p:txBody>
          <a:bodyPr anchor="b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031" y="6383726"/>
            <a:ext cx="8548026" cy="1931917"/>
          </a:xfrm>
        </p:spPr>
        <p:txBody>
          <a:bodyPr>
            <a:normAutofit/>
          </a:bodyPr>
          <a:lstStyle>
            <a:lvl1pPr marL="0" indent="0" algn="l">
              <a:buNone/>
              <a:defRPr sz="2646">
                <a:solidFill>
                  <a:schemeClr val="bg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13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88036" y="1595932"/>
            <a:ext cx="9156568" cy="5157030"/>
          </a:xfrm>
        </p:spPr>
        <p:txBody>
          <a:bodyPr/>
          <a:lstStyle>
            <a:lvl1pPr marL="190740" indent="-190740">
              <a:lnSpc>
                <a:spcPts val="2866"/>
              </a:lnSpc>
              <a:buFont typeface="Arial" pitchFamily="34" charset="0"/>
              <a:buChar char="•"/>
              <a:defRPr sz="2646" b="0"/>
            </a:lvl1pPr>
            <a:lvl2pPr marL="754208" indent="-250236">
              <a:lnSpc>
                <a:spcPts val="2866"/>
              </a:lnSpc>
              <a:defRPr sz="2205"/>
            </a:lvl2pPr>
            <a:lvl3pPr marL="1198683" indent="-190740">
              <a:lnSpc>
                <a:spcPts val="2866"/>
              </a:lnSpc>
              <a:defRPr sz="1984"/>
            </a:lvl3pPr>
            <a:lvl4pPr marL="1699155" indent="-187240">
              <a:lnSpc>
                <a:spcPts val="2866"/>
              </a:lnSpc>
              <a:defRPr sz="1764"/>
            </a:lvl4pPr>
            <a:lvl5pPr marL="2206626" indent="-190740">
              <a:lnSpc>
                <a:spcPts val="2866"/>
              </a:lnSpc>
              <a:defRPr sz="1543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88036" y="1007957"/>
            <a:ext cx="9096375" cy="503978"/>
          </a:xfrm>
        </p:spPr>
        <p:txBody>
          <a:bodyPr>
            <a:normAutofit/>
          </a:bodyPr>
          <a:lstStyle>
            <a:lvl1pPr>
              <a:buFontTx/>
              <a:buNone/>
              <a:defRPr sz="2646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ACD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B2E1F-E3C5-45D8-A866-93B20091312C}" type="slidenum">
              <a:rPr lang="en-US">
                <a:solidFill>
                  <a:srgbClr val="CACD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ACD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13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688167" y="3366470"/>
            <a:ext cx="6972432" cy="923960"/>
          </a:xfrm>
        </p:spPr>
        <p:txBody>
          <a:bodyPr>
            <a:normAutofit/>
          </a:bodyPr>
          <a:lstStyle>
            <a:lvl1pPr marL="62996" indent="0">
              <a:buFontTx/>
              <a:buNone/>
              <a:defRPr sz="1984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88036" y="1007957"/>
            <a:ext cx="9096375" cy="503978"/>
          </a:xfrm>
        </p:spPr>
        <p:txBody>
          <a:bodyPr>
            <a:normAutofit/>
          </a:bodyPr>
          <a:lstStyle>
            <a:lvl1pPr>
              <a:buFontTx/>
              <a:buNone/>
              <a:defRPr sz="2646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688167" y="1802946"/>
            <a:ext cx="6972432" cy="923960"/>
          </a:xfrm>
        </p:spPr>
        <p:txBody>
          <a:bodyPr>
            <a:normAutofit/>
          </a:bodyPr>
          <a:lstStyle>
            <a:lvl1pPr marL="62996" indent="0">
              <a:buFontTx/>
              <a:buNone/>
              <a:defRPr sz="1984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688167" y="2584708"/>
            <a:ext cx="6972432" cy="923960"/>
          </a:xfrm>
        </p:spPr>
        <p:txBody>
          <a:bodyPr>
            <a:normAutofit/>
          </a:bodyPr>
          <a:lstStyle>
            <a:lvl1pPr marL="62996" indent="0">
              <a:buFontTx/>
              <a:buNone/>
              <a:defRPr sz="1984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688167" y="4148231"/>
            <a:ext cx="6972432" cy="923960"/>
          </a:xfrm>
        </p:spPr>
        <p:txBody>
          <a:bodyPr>
            <a:normAutofit/>
          </a:bodyPr>
          <a:lstStyle>
            <a:lvl1pPr marL="62996" indent="0">
              <a:buFontTx/>
              <a:buNone/>
              <a:defRPr sz="1984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688167" y="4929993"/>
            <a:ext cx="6972432" cy="923960"/>
          </a:xfrm>
        </p:spPr>
        <p:txBody>
          <a:bodyPr>
            <a:normAutofit/>
          </a:bodyPr>
          <a:lstStyle>
            <a:lvl1pPr marL="62996" indent="0">
              <a:buFontTx/>
              <a:buNone/>
              <a:defRPr sz="1984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688167" y="5711755"/>
            <a:ext cx="6972432" cy="923960"/>
          </a:xfrm>
        </p:spPr>
        <p:txBody>
          <a:bodyPr>
            <a:normAutofit/>
          </a:bodyPr>
          <a:lstStyle>
            <a:lvl1pPr marL="62996" indent="0">
              <a:buFontTx/>
              <a:buNone/>
              <a:defRPr sz="1984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ACDE8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A920F-25DE-4179-829B-DA0420B69F57}" type="slidenum">
              <a:rPr lang="en-US">
                <a:solidFill>
                  <a:srgbClr val="CACD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ACD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08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2183907"/>
            <a:ext cx="8568531" cy="1501435"/>
          </a:xfrm>
        </p:spPr>
        <p:txBody>
          <a:bodyPr anchor="t"/>
          <a:lstStyle>
            <a:lvl1pPr algn="l">
              <a:defRPr sz="4409" b="1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047" y="530228"/>
            <a:ext cx="8568531" cy="1653678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bg2"/>
                </a:solidFill>
                <a:latin typeface="+mn-lt"/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ACDE8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555D6-1019-43B3-AB7A-98D4EC2DEA41}" type="slidenum">
              <a:rPr lang="en-US">
                <a:solidFill>
                  <a:srgbClr val="CACD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ACD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26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7"/>
          </a:xfrm>
        </p:spPr>
        <p:txBody>
          <a:bodyPr/>
          <a:lstStyle>
            <a:lvl1pPr>
              <a:defRPr sz="2205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543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7"/>
          </a:xfrm>
        </p:spPr>
        <p:txBody>
          <a:bodyPr/>
          <a:lstStyle>
            <a:lvl1pPr>
              <a:defRPr sz="2205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543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88036" y="1007957"/>
            <a:ext cx="9096375" cy="503978"/>
          </a:xfrm>
        </p:spPr>
        <p:txBody>
          <a:bodyPr>
            <a:normAutofit/>
          </a:bodyPr>
          <a:lstStyle>
            <a:lvl1pPr>
              <a:buFontTx/>
              <a:buNone/>
              <a:defRPr sz="2646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ACDE8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00D93-8BF2-416F-8860-0612A2604FFE}" type="slidenum">
              <a:rPr lang="en-US">
                <a:solidFill>
                  <a:srgbClr val="CACD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ACD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679929"/>
            <a:ext cx="2604161" cy="2267901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276203" y="1679929"/>
            <a:ext cx="6300391" cy="2267901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984"/>
            </a:lvl2pPr>
            <a:lvl3pPr>
              <a:defRPr sz="1543"/>
            </a:lvl3pPr>
            <a:lvl4pPr>
              <a:defRPr sz="1543"/>
            </a:lvl4pPr>
            <a:lvl5pPr>
              <a:defRPr sz="1543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504031" y="4010298"/>
            <a:ext cx="2604161" cy="2267903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276203" y="4010298"/>
            <a:ext cx="4032250" cy="2267903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984"/>
            </a:lvl2pPr>
            <a:lvl3pPr>
              <a:defRPr sz="1543"/>
            </a:lvl3pPr>
            <a:lvl4pPr>
              <a:defRPr sz="1543"/>
            </a:lvl4pPr>
            <a:lvl5pPr>
              <a:defRPr sz="1543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88036" y="1007957"/>
            <a:ext cx="9096375" cy="503978"/>
          </a:xfrm>
        </p:spPr>
        <p:txBody>
          <a:bodyPr>
            <a:normAutofit/>
          </a:bodyPr>
          <a:lstStyle>
            <a:lvl1pPr>
              <a:buFontTx/>
              <a:buNone/>
              <a:defRPr sz="2646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ACDE8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23DA7-974F-4761-86AC-D3866393A16E}" type="slidenum">
              <a:rPr lang="en-US">
                <a:solidFill>
                  <a:srgbClr val="CACD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ACD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51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04031" y="3359857"/>
            <a:ext cx="3024188" cy="2939873"/>
          </a:xfrm>
        </p:spPr>
        <p:txBody>
          <a:bodyPr lIns="274320" tIns="0" rIns="182880">
            <a:normAutofit/>
          </a:bodyPr>
          <a:lstStyle>
            <a:lvl1pPr>
              <a:lnSpc>
                <a:spcPts val="2205"/>
              </a:lnSpc>
              <a:defRPr sz="1984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570221" y="3359857"/>
            <a:ext cx="3024188" cy="2939873"/>
          </a:xfrm>
        </p:spPr>
        <p:txBody>
          <a:bodyPr lIns="274320" tIns="0" rIns="182880">
            <a:normAutofit/>
          </a:bodyPr>
          <a:lstStyle>
            <a:lvl1pPr>
              <a:lnSpc>
                <a:spcPts val="2205"/>
              </a:lnSpc>
              <a:defRPr sz="1984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636411" y="3359857"/>
            <a:ext cx="3024188" cy="2939873"/>
          </a:xfrm>
        </p:spPr>
        <p:txBody>
          <a:bodyPr lIns="274320" tIns="0" rIns="182880">
            <a:normAutofit/>
          </a:bodyPr>
          <a:lstStyle>
            <a:lvl1pPr>
              <a:lnSpc>
                <a:spcPts val="2205"/>
              </a:lnSpc>
              <a:defRPr sz="1984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504031" y="1646679"/>
            <a:ext cx="3024188" cy="1629181"/>
          </a:xfrm>
        </p:spPr>
        <p:txBody>
          <a:bodyPr>
            <a:noAutofit/>
          </a:bodyPr>
          <a:lstStyle>
            <a:lvl1pPr>
              <a:defRPr sz="2205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612224" y="1646679"/>
            <a:ext cx="2940182" cy="1629181"/>
          </a:xfrm>
        </p:spPr>
        <p:txBody>
          <a:bodyPr>
            <a:normAutofit/>
          </a:bodyPr>
          <a:lstStyle>
            <a:lvl1pPr>
              <a:defRPr sz="2205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636411" y="1646679"/>
            <a:ext cx="3024188" cy="1629181"/>
          </a:xfrm>
        </p:spPr>
        <p:txBody>
          <a:bodyPr>
            <a:normAutofit/>
          </a:bodyPr>
          <a:lstStyle>
            <a:lvl1pPr>
              <a:defRPr sz="2205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88036" y="1007957"/>
            <a:ext cx="9096375" cy="503978"/>
          </a:xfrm>
        </p:spPr>
        <p:txBody>
          <a:bodyPr>
            <a:normAutofit/>
          </a:bodyPr>
          <a:lstStyle>
            <a:lvl1pPr>
              <a:buFontTx/>
              <a:buNone/>
              <a:defRPr sz="2646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ACDE8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A94D8-9C37-4EF7-81D5-461C710D508A}" type="slidenum">
              <a:rPr lang="en-US">
                <a:solidFill>
                  <a:srgbClr val="CACD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ACD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40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79928"/>
            <a:ext cx="4454027" cy="335987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984" b="1" cap="all" baseline="0">
                <a:solidFill>
                  <a:schemeClr val="bg2"/>
                </a:solidFill>
                <a:latin typeface="+mn-lt"/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015914"/>
            <a:ext cx="4454027" cy="4485058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205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205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984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764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20" y="2015914"/>
            <a:ext cx="4455776" cy="4485058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205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205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984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764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5124318" y="1679929"/>
            <a:ext cx="4454027" cy="335987"/>
          </a:xfrm>
          <a:solidFill>
            <a:schemeClr val="accent4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984" b="1" cap="all" baseline="0">
                <a:solidFill>
                  <a:schemeClr val="bg2"/>
                </a:solidFill>
                <a:latin typeface="+mn-lt"/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88036" y="1007957"/>
            <a:ext cx="9096375" cy="503978"/>
          </a:xfrm>
        </p:spPr>
        <p:txBody>
          <a:bodyPr>
            <a:normAutofit/>
          </a:bodyPr>
          <a:lstStyle>
            <a:lvl1pPr>
              <a:buFontTx/>
              <a:buNone/>
              <a:defRPr sz="2646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ACDE8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B4789-5E49-4C44-A34E-7FF85D97C805}" type="slidenum">
              <a:rPr lang="en-US">
                <a:solidFill>
                  <a:srgbClr val="CACD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ACD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9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682920-06E3-4CED-81B4-26D24A9A55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61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88036" y="1007957"/>
            <a:ext cx="9096375" cy="503978"/>
          </a:xfrm>
        </p:spPr>
        <p:txBody>
          <a:bodyPr>
            <a:normAutofit/>
          </a:bodyPr>
          <a:lstStyle>
            <a:lvl1pPr>
              <a:buFontTx/>
              <a:buNone/>
              <a:defRPr sz="2646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ACDE8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4D15C-F564-4C6F-83E5-58A729A40DC3}" type="slidenum">
              <a:rPr lang="en-US">
                <a:solidFill>
                  <a:srgbClr val="CACD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ACD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02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ACDE8"/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BB396-DE67-400E-A2D9-B16934EBB9CE}" type="slidenum">
              <a:rPr lang="en-US">
                <a:solidFill>
                  <a:srgbClr val="CACD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ACD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95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036" y="1679929"/>
            <a:ext cx="5880365" cy="5073032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2205"/>
            </a:lvl3pPr>
            <a:lvl4pPr>
              <a:defRPr sz="1764"/>
            </a:lvl4pPr>
            <a:lvl5pPr>
              <a:defRPr sz="1764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2407" y="1679927"/>
            <a:ext cx="3148448" cy="5073035"/>
          </a:xfrm>
        </p:spPr>
        <p:txBody>
          <a:bodyPr/>
          <a:lstStyle>
            <a:lvl1pPr marL="0" indent="0">
              <a:lnSpc>
                <a:spcPts val="1764"/>
              </a:lnSpc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88036" y="1007957"/>
            <a:ext cx="9096375" cy="503978"/>
          </a:xfrm>
        </p:spPr>
        <p:txBody>
          <a:bodyPr>
            <a:normAutofit/>
          </a:bodyPr>
          <a:lstStyle>
            <a:lvl1pPr>
              <a:buFontTx/>
              <a:buNone/>
              <a:defRPr sz="2646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ACDE8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7A0AB-4BE1-4CF2-A123-C5ED5FBBAB9D}" type="slidenum">
              <a:rPr lang="en-US">
                <a:solidFill>
                  <a:srgbClr val="CACD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ACD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33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0" y="1679929"/>
            <a:ext cx="5635349" cy="5073032"/>
          </a:xfrm>
        </p:spPr>
        <p:txBody>
          <a:bodyPr/>
          <a:lstStyle>
            <a:lvl1pPr>
              <a:defRPr sz="2646">
                <a:solidFill>
                  <a:schemeClr val="bg2"/>
                </a:solidFill>
              </a:defRPr>
            </a:lvl1pPr>
            <a:lvl2pPr>
              <a:defRPr sz="2205">
                <a:solidFill>
                  <a:schemeClr val="bg2"/>
                </a:solidFill>
              </a:defRPr>
            </a:lvl2pPr>
            <a:lvl3pPr>
              <a:defRPr sz="2205">
                <a:solidFill>
                  <a:schemeClr val="bg2"/>
                </a:solidFill>
              </a:defRPr>
            </a:lvl3pPr>
            <a:lvl4pPr>
              <a:defRPr sz="1764">
                <a:solidFill>
                  <a:schemeClr val="bg2"/>
                </a:solidFill>
              </a:defRPr>
            </a:lvl4pPr>
            <a:lvl5pPr>
              <a:defRPr sz="1764">
                <a:solidFill>
                  <a:schemeClr val="bg2"/>
                </a:solidFill>
              </a:defRPr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1" y="1763925"/>
            <a:ext cx="3360208" cy="4737047"/>
          </a:xfrm>
        </p:spPr>
        <p:txBody>
          <a:bodyPr/>
          <a:lstStyle>
            <a:lvl1pPr marL="0" indent="0">
              <a:lnSpc>
                <a:spcPts val="1764"/>
              </a:lnSpc>
              <a:buNone/>
              <a:defRPr sz="1543">
                <a:solidFill>
                  <a:schemeClr val="bg2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88036" y="1007957"/>
            <a:ext cx="9096375" cy="503978"/>
          </a:xfrm>
        </p:spPr>
        <p:txBody>
          <a:bodyPr>
            <a:normAutofit/>
          </a:bodyPr>
          <a:lstStyle>
            <a:lvl1pPr>
              <a:buFontTx/>
              <a:buNone/>
              <a:defRPr sz="2646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ACDE8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9996F-A833-492B-B0E6-303C76CCD8E7}" type="slidenum">
              <a:rPr lang="en-US">
                <a:solidFill>
                  <a:srgbClr val="CACD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ACD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39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" y="5726305"/>
            <a:ext cx="4368271" cy="372736"/>
          </a:xfrm>
        </p:spPr>
        <p:txBody>
          <a:bodyPr anchor="b"/>
          <a:lstStyle>
            <a:lvl1pPr algn="l">
              <a:defRPr sz="1984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35986"/>
            <a:ext cx="10080625" cy="5207776"/>
          </a:xfrm>
        </p:spPr>
        <p:txBody>
          <a:bodyPr rtlCol="0">
            <a:normAutofit/>
          </a:bodyPr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" y="6062292"/>
            <a:ext cx="4368271" cy="887212"/>
          </a:xfrm>
        </p:spPr>
        <p:txBody>
          <a:bodyPr>
            <a:normAutofit/>
          </a:bodyPr>
          <a:lstStyle>
            <a:lvl1pPr marL="0" indent="0">
              <a:lnSpc>
                <a:spcPts val="1543"/>
              </a:lnSpc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ACDE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7B558-DC58-4C13-BA9E-0DD5C56E4FA3}" type="slidenum">
              <a:rPr lang="en-US">
                <a:solidFill>
                  <a:srgbClr val="CACDE8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ACD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9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F59E2B-DF5F-4B7F-A401-2F800100C7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6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6113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E1EFE2-3CF5-4A02-BF09-B65F7E3171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3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78792A-E170-42D5-B2BD-A6DE1E3166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3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D1DC5B-8373-4B8D-8155-6010BA8627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0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3CAB4E-12E9-4048-8AF4-16C23C3B1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8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2D688F-735E-4989-AFFF-2DDBA420DE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33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391DB5-DFDF-4CCB-8476-7501DC85B8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0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462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4625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9288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156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03A02399-9FD6-4A94-BA3E-1ADA849F25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2782" y="377984"/>
            <a:ext cx="9072563" cy="70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031" y="1091954"/>
            <a:ext cx="9072563" cy="566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9677" y="7307686"/>
            <a:ext cx="3192198" cy="402483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92" dirty="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defTabSz="1007943">
              <a:lnSpc>
                <a:spcPct val="100000"/>
              </a:lnSpc>
              <a:buClrTx/>
              <a:buSzTx/>
              <a:defRPr/>
            </a:pPr>
            <a:endParaRPr lang="en-US">
              <a:solidFill>
                <a:srgbClr val="CACDE8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7276188"/>
            <a:ext cx="2352146" cy="402483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23" b="1" smtClean="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defTabSz="1007943">
              <a:lnSpc>
                <a:spcPct val="100000"/>
              </a:lnSpc>
              <a:buClrTx/>
              <a:buSzTx/>
              <a:defRPr/>
            </a:pPr>
            <a:fld id="{8C1ECFA1-B29A-4D9A-AD0E-53222253AB4D}" type="slidenum">
              <a:rPr lang="en-US" smtClean="0">
                <a:solidFill>
                  <a:srgbClr val="CACDE8"/>
                </a:solidFill>
              </a:rPr>
              <a:pPr defTabSz="1007943">
                <a:lnSpc>
                  <a:spcPct val="100000"/>
                </a:lnSpc>
                <a:buClrTx/>
                <a:buSzTx/>
                <a:defRPr/>
              </a:pPr>
              <a:t>‹#›</a:t>
            </a:fld>
            <a:endParaRPr lang="en-US" dirty="0">
              <a:solidFill>
                <a:srgbClr val="CACDE8"/>
              </a:solidFill>
            </a:endParaRPr>
          </a:p>
        </p:txBody>
      </p:sp>
      <p:sp>
        <p:nvSpPr>
          <p:cNvPr id="1030" name="TextBox 6"/>
          <p:cNvSpPr txBox="1">
            <a:spLocks noChangeArrowheads="1"/>
          </p:cNvSpPr>
          <p:nvPr userDrawn="1"/>
        </p:nvSpPr>
        <p:spPr bwMode="auto">
          <a:xfrm>
            <a:off x="5796360" y="3191863"/>
            <a:ext cx="1344083" cy="117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07943" hangingPunct="1">
              <a:lnSpc>
                <a:spcPct val="100000"/>
              </a:lnSpc>
              <a:buClrTx/>
              <a:buSzTx/>
              <a:buFontTx/>
              <a:buNone/>
            </a:pPr>
            <a:endParaRPr lang="en-US" sz="2646">
              <a:solidFill>
                <a:prstClr val="black"/>
              </a:solidFill>
              <a:latin typeface="Perpetua" panose="02020502060401020303" pitchFamily="18" charset="0"/>
            </a:endParaRPr>
          </a:p>
        </p:txBody>
      </p:sp>
      <p:sp>
        <p:nvSpPr>
          <p:cNvPr id="1031" name="TextBox 7"/>
          <p:cNvSpPr txBox="1">
            <a:spLocks noChangeArrowheads="1"/>
          </p:cNvSpPr>
          <p:nvPr userDrawn="1"/>
        </p:nvSpPr>
        <p:spPr bwMode="auto">
          <a:xfrm>
            <a:off x="5964370" y="2939874"/>
            <a:ext cx="1596099" cy="151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07943" hangingPunct="1">
              <a:lnSpc>
                <a:spcPct val="100000"/>
              </a:lnSpc>
              <a:buClrTx/>
              <a:buSzTx/>
              <a:buFontTx/>
              <a:buNone/>
            </a:pPr>
            <a:endParaRPr lang="en-US" sz="2646">
              <a:solidFill>
                <a:prstClr val="black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9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968" b="1" kern="1200">
          <a:solidFill>
            <a:schemeClr val="bg2"/>
          </a:solidFill>
          <a:latin typeface="+mj-lt"/>
          <a:ea typeface="+mj-ea"/>
          <a:cs typeface="Segoe UI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968" b="1">
          <a:solidFill>
            <a:schemeClr val="bg2"/>
          </a:solidFill>
          <a:latin typeface="Calibri" panose="020F0502020204030204" pitchFamily="34" charset="0"/>
          <a:cs typeface="Segoe UI" panose="020B0502040204020203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968" b="1">
          <a:solidFill>
            <a:schemeClr val="bg2"/>
          </a:solidFill>
          <a:latin typeface="Calibri" panose="020F0502020204030204" pitchFamily="34" charset="0"/>
          <a:cs typeface="Segoe UI" panose="020B0502040204020203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968" b="1">
          <a:solidFill>
            <a:schemeClr val="bg2"/>
          </a:solidFill>
          <a:latin typeface="Calibri" panose="020F0502020204030204" pitchFamily="34" charset="0"/>
          <a:cs typeface="Segoe UI" panose="020B0502040204020203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968" b="1">
          <a:solidFill>
            <a:schemeClr val="bg2"/>
          </a:solidFill>
          <a:latin typeface="Calibri" panose="020F0502020204030204" pitchFamily="34" charset="0"/>
          <a:cs typeface="Segoe UI" panose="020B0502040204020203" pitchFamily="34" charset="0"/>
        </a:defRPr>
      </a:lvl5pPr>
      <a:lvl6pPr marL="503972" algn="l" rtl="0" fontAlgn="base">
        <a:spcBef>
          <a:spcPct val="0"/>
        </a:spcBef>
        <a:spcAft>
          <a:spcPct val="0"/>
        </a:spcAft>
        <a:defRPr sz="3968" b="1">
          <a:solidFill>
            <a:schemeClr val="bg2"/>
          </a:solidFill>
          <a:latin typeface="Calibri" panose="020F0502020204030204" pitchFamily="34" charset="0"/>
          <a:cs typeface="Segoe UI" panose="020B0502040204020203" pitchFamily="34" charset="0"/>
        </a:defRPr>
      </a:lvl6pPr>
      <a:lvl7pPr marL="1007943" algn="l" rtl="0" fontAlgn="base">
        <a:spcBef>
          <a:spcPct val="0"/>
        </a:spcBef>
        <a:spcAft>
          <a:spcPct val="0"/>
        </a:spcAft>
        <a:defRPr sz="3968" b="1">
          <a:solidFill>
            <a:schemeClr val="bg2"/>
          </a:solidFill>
          <a:latin typeface="Calibri" panose="020F0502020204030204" pitchFamily="34" charset="0"/>
          <a:cs typeface="Segoe UI" panose="020B0502040204020203" pitchFamily="34" charset="0"/>
        </a:defRPr>
      </a:lvl7pPr>
      <a:lvl8pPr marL="1511915" algn="l" rtl="0" fontAlgn="base">
        <a:spcBef>
          <a:spcPct val="0"/>
        </a:spcBef>
        <a:spcAft>
          <a:spcPct val="0"/>
        </a:spcAft>
        <a:defRPr sz="3968" b="1">
          <a:solidFill>
            <a:schemeClr val="bg2"/>
          </a:solidFill>
          <a:latin typeface="Calibri" panose="020F0502020204030204" pitchFamily="34" charset="0"/>
          <a:cs typeface="Segoe UI" panose="020B0502040204020203" pitchFamily="34" charset="0"/>
        </a:defRPr>
      </a:lvl8pPr>
      <a:lvl9pPr marL="2015886" algn="l" rtl="0" fontAlgn="base">
        <a:spcBef>
          <a:spcPct val="0"/>
        </a:spcBef>
        <a:spcAft>
          <a:spcPct val="0"/>
        </a:spcAft>
        <a:defRPr sz="3968" b="1">
          <a:solidFill>
            <a:schemeClr val="bg2"/>
          </a:solidFill>
          <a:latin typeface="Calibri" panose="020F0502020204030204" pitchFamily="34" charset="0"/>
          <a:cs typeface="Segoe UI" panose="020B0502040204020203" pitchFamily="34" charset="0"/>
        </a:defRPr>
      </a:lvl9pPr>
    </p:titleStyle>
    <p:bodyStyle>
      <a:lvl1pPr marL="190740" indent="-19074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Arial" panose="020B0604020202020204" pitchFamily="34" charset="0"/>
        <a:buChar char="•"/>
        <a:defRPr sz="3527" kern="1200">
          <a:solidFill>
            <a:schemeClr val="bg2"/>
          </a:solidFill>
          <a:latin typeface="+mn-lt"/>
          <a:ea typeface="+mn-ea"/>
          <a:cs typeface="Segoe UI" pitchFamily="34" charset="0"/>
        </a:defRPr>
      </a:lvl1pPr>
      <a:lvl2pPr marL="691212" indent="-18724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Arial" panose="020B0604020202020204" pitchFamily="34" charset="0"/>
        <a:buChar char="•"/>
        <a:defRPr sz="3086" kern="1200">
          <a:solidFill>
            <a:schemeClr val="bg2"/>
          </a:solidFill>
          <a:latin typeface="+mn-lt"/>
          <a:ea typeface="+mn-ea"/>
          <a:cs typeface="Segoe UI" pitchFamily="34" charset="0"/>
        </a:defRPr>
      </a:lvl2pPr>
      <a:lvl3pPr marL="1135686" indent="-127743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Arial" panose="020B0604020202020204" pitchFamily="34" charset="0"/>
        <a:buChar char="•"/>
        <a:defRPr sz="2646" kern="1200">
          <a:solidFill>
            <a:schemeClr val="bg2"/>
          </a:solidFill>
          <a:latin typeface="+mn-lt"/>
          <a:ea typeface="+mn-ea"/>
          <a:cs typeface="Segoe UI" pitchFamily="34" charset="0"/>
        </a:defRPr>
      </a:lvl3pPr>
      <a:lvl4pPr marL="1634408" indent="-122493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Arial" panose="020B0604020202020204" pitchFamily="34" charset="0"/>
        <a:buChar char="•"/>
        <a:defRPr sz="2205" kern="1200">
          <a:solidFill>
            <a:schemeClr val="bg2"/>
          </a:solidFill>
          <a:latin typeface="+mn-lt"/>
          <a:ea typeface="+mn-ea"/>
          <a:cs typeface="Segoe UI" pitchFamily="34" charset="0"/>
        </a:defRPr>
      </a:lvl4pPr>
      <a:lvl5pPr marL="2143630" indent="-127743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Arial" panose="020B0604020202020204" pitchFamily="34" charset="0"/>
        <a:buChar char="•"/>
        <a:defRPr sz="2205" kern="1200">
          <a:solidFill>
            <a:schemeClr val="bg2"/>
          </a:solidFill>
          <a:latin typeface="+mn-lt"/>
          <a:ea typeface="+mn-ea"/>
          <a:cs typeface="Segoe UI" pitchFamily="34" charset="0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emf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4800" b="1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Marginal Models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33400" y="1447800"/>
            <a:ext cx="8305800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I need to use a different kind of statistics?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8504" y="1595931"/>
            <a:ext cx="9155606" cy="515702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But wait! This is just how it’s done in sociolinguistics</a:t>
            </a:r>
            <a:r>
              <a:rPr lang="en-US" dirty="0" smtClean="0"/>
              <a:t>!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  <p:sp>
        <p:nvSpPr>
          <p:cNvPr id="1946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88504" y="1007956"/>
            <a:ext cx="9096109" cy="503978"/>
          </a:xfrm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604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I need to use a different kind of statistics?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8504" y="1595931"/>
            <a:ext cx="9155606" cy="515702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But wait! This is just how it’s done in sociolinguistics</a:t>
            </a:r>
            <a:r>
              <a:rPr lang="en-US" dirty="0" smtClean="0"/>
              <a:t>!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True, but it has been wrong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Many warning voices have been raised recently: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/>
              <a:t>Daniel Ezra Johnson, </a:t>
            </a:r>
            <a:r>
              <a:rPr lang="en-US" dirty="0" err="1"/>
              <a:t>Harald</a:t>
            </a:r>
            <a:r>
              <a:rPr lang="en-US" dirty="0"/>
              <a:t> </a:t>
            </a:r>
            <a:r>
              <a:rPr lang="en-US" dirty="0" err="1"/>
              <a:t>Baayen</a:t>
            </a:r>
            <a:r>
              <a:rPr lang="en-US" dirty="0"/>
              <a:t>, etc.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Computers couldn’t handle mixed effects </a:t>
            </a:r>
            <a:r>
              <a:rPr lang="en-US" dirty="0" smtClean="0"/>
              <a:t>and margina</a:t>
            </a:r>
            <a:r>
              <a:rPr lang="en-US" dirty="0" smtClean="0"/>
              <a:t>l models </a:t>
            </a:r>
            <a:r>
              <a:rPr lang="en-US" dirty="0" smtClean="0"/>
              <a:t>until </a:t>
            </a:r>
            <a:r>
              <a:rPr lang="en-US" dirty="0"/>
              <a:t>recently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  <p:sp>
        <p:nvSpPr>
          <p:cNvPr id="2048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88504" y="1007956"/>
            <a:ext cx="9096109" cy="503978"/>
          </a:xfrm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365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30"/>
          <p:cNvSpPr>
            <a:spLocks noGrp="1"/>
          </p:cNvSpPr>
          <p:nvPr>
            <p:ph sz="half" idx="15"/>
          </p:nvPr>
        </p:nvSpPr>
        <p:spPr>
          <a:xfrm>
            <a:off x="3276388" y="4010827"/>
            <a:ext cx="4031827" cy="2267903"/>
          </a:xfrm>
        </p:spPr>
        <p:txBody>
          <a:bodyPr/>
          <a:lstStyle/>
          <a:p>
            <a:pPr marL="1007943" lvl="2" indent="0"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2150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I need to use a different kind of statistics?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3754" y="1455937"/>
            <a:ext cx="9096109" cy="50397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What’s wrong with using correlation, ANOVA, t-tests, logistic regression?</a:t>
            </a:r>
            <a:endParaRPr lang="en-US" dirty="0"/>
          </a:p>
        </p:txBody>
      </p:sp>
      <p:pic>
        <p:nvPicPr>
          <p:cNvPr id="13" name="Content Placeholder 12" descr="single_piece.png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07762" y="3527848"/>
            <a:ext cx="2424773" cy="2267903"/>
          </a:xfrm>
        </p:spPr>
      </p:pic>
      <p:pic>
        <p:nvPicPr>
          <p:cNvPr id="14" name="Content Placeholder 13" descr="single_piece.png"/>
          <p:cNvPicPr>
            <a:picLocks noGrp="1" noChangeAspect="1"/>
          </p:cNvPicPr>
          <p:nvPr>
            <p:ph sz="half" idx="14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4065" y="4010827"/>
            <a:ext cx="2424773" cy="2267903"/>
          </a:xfrm>
        </p:spPr>
      </p:pic>
      <p:sp>
        <p:nvSpPr>
          <p:cNvPr id="1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765246" y="2236228"/>
            <a:ext cx="8819621" cy="161903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6647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What if analysis shows men use more –in’ forms, but you don’t pay attention to repeated measures?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None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None/>
              <a:defRPr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None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302189"/>
              </p:ext>
            </p:extLst>
          </p:nvPr>
        </p:nvGraphicFramePr>
        <p:xfrm>
          <a:off x="6889983" y="3554097"/>
          <a:ext cx="2966122" cy="3993771"/>
        </p:xfrm>
        <a:graphic>
          <a:graphicData uri="http://schemas.openxmlformats.org/drawingml/2006/table">
            <a:tbl>
              <a:tblPr firstRow="1" bandRow="1">
                <a:effectLst/>
                <a:tableStyleId>{F5AB1C69-6EDB-4FF4-983F-18BD219EF322}</a:tableStyleId>
              </a:tblPr>
              <a:tblGrid>
                <a:gridCol w="1186449"/>
                <a:gridCol w="926280"/>
                <a:gridCol w="853393"/>
              </a:tblGrid>
              <a:tr h="662569">
                <a:tc>
                  <a:txBody>
                    <a:bodyPr/>
                    <a:lstStyle/>
                    <a:p>
                      <a:r>
                        <a:rPr lang="en-US" sz="1700" baseline="0" dirty="0" smtClean="0"/>
                        <a:t>Participant</a:t>
                      </a:r>
                      <a:endParaRPr lang="en-US" sz="1700" baseline="0" dirty="0"/>
                    </a:p>
                  </a:txBody>
                  <a:tcPr marL="100827" marR="100827" marT="151175" marB="50391">
                    <a:solidFill>
                      <a:schemeClr val="tx1">
                        <a:lumMod val="50000"/>
                        <a:lumOff val="5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aseline="0" dirty="0" smtClean="0"/>
                        <a:t>Gender</a:t>
                      </a:r>
                      <a:endParaRPr lang="en-US" sz="1700" baseline="0" dirty="0"/>
                    </a:p>
                  </a:txBody>
                  <a:tcPr marL="100827" marR="100827" marT="151175" marB="50391">
                    <a:solidFill>
                      <a:schemeClr val="bg1">
                        <a:lumMod val="7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aseline="0" dirty="0" smtClean="0"/>
                        <a:t>% -in’</a:t>
                      </a:r>
                      <a:endParaRPr lang="en-US" sz="1700" baseline="0" dirty="0"/>
                    </a:p>
                  </a:txBody>
                  <a:tcPr marL="100827" marR="100827" marT="151175" marB="50391">
                    <a:solidFill>
                      <a:schemeClr val="bg1">
                        <a:lumMod val="75000"/>
                        <a:alpha val="86000"/>
                      </a:schemeClr>
                    </a:solidFill>
                  </a:tcPr>
                </a:tc>
              </a:tr>
              <a:tr h="47035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100827" marR="100827" marT="151175" marB="50391">
                    <a:solidFill>
                      <a:schemeClr val="bg1">
                        <a:lumMod val="7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100827" marR="100827" marT="151175" marB="50391">
                    <a:solidFill>
                      <a:schemeClr val="accent2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53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100827" marR="100827" marT="151175" marB="50391">
                    <a:solidFill>
                      <a:schemeClr val="accent2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</a:tr>
              <a:tr h="4703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100827" marR="100827" marT="151175" marB="50391">
                    <a:solidFill>
                      <a:schemeClr val="bg1">
                        <a:lumMod val="8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</a:t>
                      </a:r>
                      <a:endParaRPr lang="en-US" sz="1800" dirty="0"/>
                    </a:p>
                  </a:txBody>
                  <a:tcPr marL="100827" marR="100827" marT="151175" marB="50391">
                    <a:solidFill>
                      <a:schemeClr val="accent3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</a:t>
                      </a:r>
                      <a:endParaRPr lang="en-US" sz="1800" dirty="0"/>
                    </a:p>
                  </a:txBody>
                  <a:tcPr marL="100827" marR="100827" marT="151175" marB="50391">
                    <a:solidFill>
                      <a:schemeClr val="accent3">
                        <a:tint val="40000"/>
                        <a:alpha val="86000"/>
                      </a:schemeClr>
                    </a:solidFill>
                  </a:tcPr>
                </a:tc>
              </a:tr>
              <a:tr h="4703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100827" marR="100827" marT="151175" marB="50391">
                    <a:solidFill>
                      <a:schemeClr val="bg1">
                        <a:lumMod val="7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</a:t>
                      </a:r>
                      <a:endParaRPr lang="en-US" sz="1800" dirty="0"/>
                    </a:p>
                  </a:txBody>
                  <a:tcPr marL="100827" marR="100827" marT="151175" marB="50391">
                    <a:solidFill>
                      <a:schemeClr val="accent2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</a:t>
                      </a:r>
                      <a:endParaRPr lang="en-US" sz="1800" dirty="0"/>
                    </a:p>
                  </a:txBody>
                  <a:tcPr marL="100827" marR="100827" marT="151175" marB="50391">
                    <a:solidFill>
                      <a:schemeClr val="accent2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</a:tr>
              <a:tr h="4703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100827" marR="100827" marT="151175" marB="50391">
                    <a:solidFill>
                      <a:schemeClr val="bg1">
                        <a:lumMod val="8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</a:t>
                      </a:r>
                      <a:endParaRPr lang="en-US" sz="1800" dirty="0"/>
                    </a:p>
                  </a:txBody>
                  <a:tcPr marL="100827" marR="100827" marT="151175" marB="50391">
                    <a:solidFill>
                      <a:schemeClr val="accent3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</a:t>
                      </a:r>
                      <a:endParaRPr lang="en-US" sz="1800" dirty="0"/>
                    </a:p>
                  </a:txBody>
                  <a:tcPr marL="100827" marR="100827" marT="151175" marB="50391">
                    <a:solidFill>
                      <a:schemeClr val="accent3">
                        <a:tint val="40000"/>
                        <a:alpha val="86000"/>
                      </a:schemeClr>
                    </a:solidFill>
                  </a:tcPr>
                </a:tc>
              </a:tr>
              <a:tr h="4703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100827" marR="100827" marT="151175" marB="50391">
                    <a:solidFill>
                      <a:schemeClr val="bg1">
                        <a:lumMod val="7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L="100827" marR="100827" marT="151175" marB="50391">
                    <a:solidFill>
                      <a:schemeClr val="accent2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29</a:t>
                      </a:r>
                      <a:endParaRPr lang="en-US" sz="1800" dirty="0"/>
                    </a:p>
                  </a:txBody>
                  <a:tcPr marL="100827" marR="100827" marT="151175" marB="50391">
                    <a:solidFill>
                      <a:schemeClr val="accent2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</a:tr>
              <a:tr h="4703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L="100827" marR="100827" marT="151175" marB="50391">
                    <a:solidFill>
                      <a:schemeClr val="bg1">
                        <a:lumMod val="8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L="100827" marR="100827" marT="151175" marB="50391">
                    <a:solidFill>
                      <a:schemeClr val="accent3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31</a:t>
                      </a:r>
                      <a:endParaRPr lang="en-US" sz="1800" dirty="0"/>
                    </a:p>
                  </a:txBody>
                  <a:tcPr marL="100827" marR="100827" marT="151175" marB="50391">
                    <a:solidFill>
                      <a:schemeClr val="accent3">
                        <a:tint val="40000"/>
                        <a:alpha val="86000"/>
                      </a:schemeClr>
                    </a:solidFill>
                  </a:tcPr>
                </a:tc>
              </a:tr>
              <a:tr h="47035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7</a:t>
                      </a:r>
                      <a:endParaRPr lang="en-US" sz="1800" b="1" dirty="0"/>
                    </a:p>
                  </a:txBody>
                  <a:tcPr marL="100827" marR="100827" marT="151175" marB="50391">
                    <a:gradFill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L="100827" marR="100827" marT="151175" marB="50391">
                    <a:gradFill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33</a:t>
                      </a:r>
                    </a:p>
                  </a:txBody>
                  <a:tcPr marL="100827" marR="100827" marT="151175" marB="50391">
                    <a:gradFill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56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30"/>
          <p:cNvSpPr>
            <a:spLocks noGrp="1"/>
          </p:cNvSpPr>
          <p:nvPr>
            <p:ph sz="half" idx="15"/>
          </p:nvPr>
        </p:nvSpPr>
        <p:spPr>
          <a:xfrm>
            <a:off x="3276388" y="4010827"/>
            <a:ext cx="4031827" cy="2267903"/>
          </a:xfrm>
        </p:spPr>
        <p:txBody>
          <a:bodyPr/>
          <a:lstStyle/>
          <a:p>
            <a:pPr marL="1007943" lvl="2" indent="0"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2253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I need to use a different kind of statistics?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3754" y="1455937"/>
            <a:ext cx="9096109" cy="50397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What’s wrong with using correlation, ANOVA, t-tests, logistic regression?</a:t>
            </a:r>
            <a:endParaRPr lang="en-US" dirty="0"/>
          </a:p>
        </p:txBody>
      </p:sp>
      <p:pic>
        <p:nvPicPr>
          <p:cNvPr id="13" name="Content Placeholder 12" descr="single_piece.png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07762" y="3527848"/>
            <a:ext cx="2424773" cy="2267903"/>
          </a:xfrm>
        </p:spPr>
      </p:pic>
      <p:pic>
        <p:nvPicPr>
          <p:cNvPr id="14" name="Content Placeholder 13" descr="single_piece.png"/>
          <p:cNvPicPr>
            <a:picLocks noGrp="1" noChangeAspect="1"/>
          </p:cNvPicPr>
          <p:nvPr>
            <p:ph sz="half" idx="14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4065" y="4010827"/>
            <a:ext cx="2424773" cy="2267903"/>
          </a:xfrm>
        </p:spPr>
      </p:pic>
      <p:sp>
        <p:nvSpPr>
          <p:cNvPr id="1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765246" y="2236228"/>
            <a:ext cx="8819621" cy="161903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6647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What if analysis shows men use more –in’ forms, but you don’t pay attention to repeated measures?</a:t>
            </a:r>
          </a:p>
          <a:p>
            <a:pPr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Maybe its not men in general, but participant 1 skews the results</a:t>
            </a:r>
          </a:p>
          <a:p>
            <a:pPr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Mixed effects controls for this kind of thing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None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499325"/>
              </p:ext>
            </p:extLst>
          </p:nvPr>
        </p:nvGraphicFramePr>
        <p:xfrm>
          <a:off x="6889983" y="3554097"/>
          <a:ext cx="2966122" cy="3993771"/>
        </p:xfrm>
        <a:graphic>
          <a:graphicData uri="http://schemas.openxmlformats.org/drawingml/2006/table">
            <a:tbl>
              <a:tblPr firstRow="1" bandRow="1">
                <a:effectLst/>
                <a:tableStyleId>{F5AB1C69-6EDB-4FF4-983F-18BD219EF322}</a:tableStyleId>
              </a:tblPr>
              <a:tblGrid>
                <a:gridCol w="1186449"/>
                <a:gridCol w="926280"/>
                <a:gridCol w="853393"/>
              </a:tblGrid>
              <a:tr h="662569">
                <a:tc>
                  <a:txBody>
                    <a:bodyPr/>
                    <a:lstStyle/>
                    <a:p>
                      <a:r>
                        <a:rPr lang="en-US" sz="1700" baseline="0" dirty="0" smtClean="0"/>
                        <a:t>Participant</a:t>
                      </a:r>
                      <a:endParaRPr lang="en-US" sz="1700" baseline="0" dirty="0"/>
                    </a:p>
                  </a:txBody>
                  <a:tcPr marL="100827" marR="100827" marT="151175" marB="50391">
                    <a:solidFill>
                      <a:schemeClr val="tx1">
                        <a:lumMod val="50000"/>
                        <a:lumOff val="5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aseline="0" dirty="0" smtClean="0"/>
                        <a:t>Gender</a:t>
                      </a:r>
                      <a:endParaRPr lang="en-US" sz="1700" baseline="0" dirty="0"/>
                    </a:p>
                  </a:txBody>
                  <a:tcPr marL="100827" marR="100827" marT="151175" marB="50391">
                    <a:solidFill>
                      <a:schemeClr val="bg1">
                        <a:lumMod val="7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aseline="0" dirty="0" smtClean="0"/>
                        <a:t>% -in’</a:t>
                      </a:r>
                      <a:endParaRPr lang="en-US" sz="1700" baseline="0" dirty="0"/>
                    </a:p>
                  </a:txBody>
                  <a:tcPr marL="100827" marR="100827" marT="151175" marB="50391">
                    <a:solidFill>
                      <a:schemeClr val="bg1">
                        <a:lumMod val="75000"/>
                        <a:alpha val="86000"/>
                      </a:schemeClr>
                    </a:solidFill>
                  </a:tcPr>
                </a:tc>
              </a:tr>
              <a:tr h="47035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100827" marR="100827" marT="151175" marB="50391">
                    <a:solidFill>
                      <a:schemeClr val="bg1">
                        <a:lumMod val="7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100827" marR="100827" marT="151175" marB="50391">
                    <a:solidFill>
                      <a:schemeClr val="accent2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53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100827" marR="100827" marT="151175" marB="50391">
                    <a:solidFill>
                      <a:schemeClr val="accent2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</a:tr>
              <a:tr h="4703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100827" marR="100827" marT="151175" marB="50391">
                    <a:solidFill>
                      <a:schemeClr val="bg1">
                        <a:lumMod val="8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</a:t>
                      </a:r>
                      <a:endParaRPr lang="en-US" sz="1800" dirty="0"/>
                    </a:p>
                  </a:txBody>
                  <a:tcPr marL="100827" marR="100827" marT="151175" marB="50391">
                    <a:solidFill>
                      <a:schemeClr val="accent3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</a:t>
                      </a:r>
                      <a:endParaRPr lang="en-US" sz="1800" dirty="0"/>
                    </a:p>
                  </a:txBody>
                  <a:tcPr marL="100827" marR="100827" marT="151175" marB="50391">
                    <a:solidFill>
                      <a:schemeClr val="accent3">
                        <a:tint val="40000"/>
                        <a:alpha val="86000"/>
                      </a:schemeClr>
                    </a:solidFill>
                  </a:tcPr>
                </a:tc>
              </a:tr>
              <a:tr h="4703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100827" marR="100827" marT="151175" marB="50391">
                    <a:solidFill>
                      <a:schemeClr val="bg1">
                        <a:lumMod val="7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</a:t>
                      </a:r>
                      <a:endParaRPr lang="en-US" sz="1800" dirty="0"/>
                    </a:p>
                  </a:txBody>
                  <a:tcPr marL="100827" marR="100827" marT="151175" marB="50391">
                    <a:solidFill>
                      <a:schemeClr val="accent2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</a:t>
                      </a:r>
                      <a:endParaRPr lang="en-US" sz="1800" dirty="0"/>
                    </a:p>
                  </a:txBody>
                  <a:tcPr marL="100827" marR="100827" marT="151175" marB="50391">
                    <a:solidFill>
                      <a:schemeClr val="accent2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</a:tr>
              <a:tr h="4703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100827" marR="100827" marT="151175" marB="50391">
                    <a:solidFill>
                      <a:schemeClr val="bg1">
                        <a:lumMod val="8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</a:t>
                      </a:r>
                      <a:endParaRPr lang="en-US" sz="1800" dirty="0"/>
                    </a:p>
                  </a:txBody>
                  <a:tcPr marL="100827" marR="100827" marT="151175" marB="50391">
                    <a:solidFill>
                      <a:schemeClr val="accent3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</a:t>
                      </a:r>
                      <a:endParaRPr lang="en-US" sz="1800" dirty="0"/>
                    </a:p>
                  </a:txBody>
                  <a:tcPr marL="100827" marR="100827" marT="151175" marB="50391">
                    <a:solidFill>
                      <a:schemeClr val="accent3">
                        <a:tint val="40000"/>
                        <a:alpha val="86000"/>
                      </a:schemeClr>
                    </a:solidFill>
                  </a:tcPr>
                </a:tc>
              </a:tr>
              <a:tr h="4703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100827" marR="100827" marT="151175" marB="50391">
                    <a:solidFill>
                      <a:schemeClr val="bg1">
                        <a:lumMod val="7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L="100827" marR="100827" marT="151175" marB="50391">
                    <a:solidFill>
                      <a:schemeClr val="accent2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29</a:t>
                      </a:r>
                      <a:endParaRPr lang="en-US" sz="1800" dirty="0"/>
                    </a:p>
                  </a:txBody>
                  <a:tcPr marL="100827" marR="100827" marT="151175" marB="50391">
                    <a:solidFill>
                      <a:schemeClr val="accent2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</a:tr>
              <a:tr h="47035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L="100827" marR="100827" marT="151175" marB="50391">
                    <a:solidFill>
                      <a:schemeClr val="bg1">
                        <a:lumMod val="8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L="100827" marR="100827" marT="151175" marB="50391">
                    <a:solidFill>
                      <a:schemeClr val="accent3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31</a:t>
                      </a:r>
                      <a:endParaRPr lang="en-US" sz="1800" dirty="0"/>
                    </a:p>
                  </a:txBody>
                  <a:tcPr marL="100827" marR="100827" marT="151175" marB="50391">
                    <a:solidFill>
                      <a:schemeClr val="accent3">
                        <a:tint val="40000"/>
                        <a:alpha val="86000"/>
                      </a:schemeClr>
                    </a:solidFill>
                  </a:tcPr>
                </a:tc>
              </a:tr>
              <a:tr h="47035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7</a:t>
                      </a:r>
                      <a:endParaRPr lang="en-US" sz="1800" b="1" dirty="0"/>
                    </a:p>
                  </a:txBody>
                  <a:tcPr marL="100827" marR="100827" marT="151175" marB="50391">
                    <a:gradFill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L="100827" marR="100827" marT="151175" marB="50391">
                    <a:gradFill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33</a:t>
                      </a:r>
                    </a:p>
                  </a:txBody>
                  <a:tcPr marL="100827" marR="100827" marT="151175" marB="50391">
                    <a:gradFill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83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30"/>
          <p:cNvSpPr>
            <a:spLocks noGrp="1"/>
          </p:cNvSpPr>
          <p:nvPr>
            <p:ph sz="half" idx="15"/>
          </p:nvPr>
        </p:nvSpPr>
        <p:spPr>
          <a:xfrm>
            <a:off x="3276388" y="4010827"/>
            <a:ext cx="4031827" cy="2267903"/>
          </a:xfrm>
        </p:spPr>
        <p:txBody>
          <a:bodyPr/>
          <a:lstStyle/>
          <a:p>
            <a:pPr marL="1007943" lvl="2" indent="0"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2355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I need to use a different kind of statistics?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3754" y="1455937"/>
            <a:ext cx="9096109" cy="50397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What’s wrong with using correlation, ANOVA, t-tests, logistic regression?</a:t>
            </a:r>
            <a:endParaRPr lang="en-US" dirty="0"/>
          </a:p>
        </p:txBody>
      </p:sp>
      <p:pic>
        <p:nvPicPr>
          <p:cNvPr id="13" name="Content Placeholder 12" descr="single_piece.png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07762" y="3527848"/>
            <a:ext cx="2424773" cy="2267903"/>
          </a:xfrm>
        </p:spPr>
      </p:pic>
      <p:pic>
        <p:nvPicPr>
          <p:cNvPr id="14" name="Content Placeholder 13" descr="single_piece.png"/>
          <p:cNvPicPr>
            <a:picLocks noGrp="1" noChangeAspect="1"/>
          </p:cNvPicPr>
          <p:nvPr>
            <p:ph sz="half" idx="14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4065" y="4010827"/>
            <a:ext cx="2424773" cy="2267903"/>
          </a:xfrm>
        </p:spPr>
      </p:pic>
      <p:sp>
        <p:nvSpPr>
          <p:cNvPr id="1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756497" y="1982247"/>
            <a:ext cx="8306893" cy="358643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6647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Linguistic data often gets multiple measurement from a single person</a:t>
            </a:r>
          </a:p>
          <a:p>
            <a:pPr lvl="1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Example: Psycholinguistic study where participants give reaction times to several different verbs, nouns, and adjectives. </a:t>
            </a:r>
          </a:p>
          <a:p>
            <a:pPr lvl="2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Gender is an independent variable</a:t>
            </a:r>
          </a:p>
          <a:p>
            <a:pPr lvl="2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2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2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2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2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2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None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78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30"/>
          <p:cNvSpPr>
            <a:spLocks noGrp="1"/>
          </p:cNvSpPr>
          <p:nvPr>
            <p:ph sz="half" idx="15"/>
          </p:nvPr>
        </p:nvSpPr>
        <p:spPr>
          <a:xfrm>
            <a:off x="3276388" y="4010827"/>
            <a:ext cx="4031827" cy="2267903"/>
          </a:xfrm>
        </p:spPr>
        <p:txBody>
          <a:bodyPr/>
          <a:lstStyle/>
          <a:p>
            <a:pPr marL="1007943" lvl="2" indent="0"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2457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I need to use a different kind of statistics?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3754" y="1455937"/>
            <a:ext cx="9096109" cy="50397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What’s wrong with using correlation, ANOVA, t-tests, logistic regression?</a:t>
            </a:r>
            <a:endParaRPr lang="en-US" dirty="0"/>
          </a:p>
        </p:txBody>
      </p:sp>
      <p:pic>
        <p:nvPicPr>
          <p:cNvPr id="13" name="Content Placeholder 12" descr="single_piece.png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07762" y="3527848"/>
            <a:ext cx="2424773" cy="2267903"/>
          </a:xfrm>
        </p:spPr>
      </p:pic>
      <p:pic>
        <p:nvPicPr>
          <p:cNvPr id="14" name="Content Placeholder 13" descr="single_piece.png"/>
          <p:cNvPicPr>
            <a:picLocks noGrp="1" noChangeAspect="1"/>
          </p:cNvPicPr>
          <p:nvPr>
            <p:ph sz="half" idx="14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4065" y="4010827"/>
            <a:ext cx="2424773" cy="2267903"/>
          </a:xfrm>
        </p:spPr>
      </p:pic>
      <p:sp>
        <p:nvSpPr>
          <p:cNvPr id="1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756497" y="1982247"/>
            <a:ext cx="8306893" cy="358643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6647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Linguistic data often gets multiple measurement from a single person</a:t>
            </a:r>
          </a:p>
          <a:p>
            <a:pPr lvl="1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Example: Psycholinguistic study where participants give reaction times to several different verbs, nouns, and adjectives. </a:t>
            </a:r>
          </a:p>
          <a:p>
            <a:pPr lvl="2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Gender is an independent variable</a:t>
            </a:r>
          </a:p>
          <a:p>
            <a:pPr lvl="2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One participant had two lattes before test and was really fast</a:t>
            </a:r>
          </a:p>
          <a:p>
            <a:pPr lvl="2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If he only gave one response he won’t affect mean male response time much</a:t>
            </a:r>
          </a:p>
          <a:p>
            <a:pPr lvl="2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2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2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None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30"/>
          <p:cNvSpPr>
            <a:spLocks noGrp="1"/>
          </p:cNvSpPr>
          <p:nvPr>
            <p:ph sz="half" idx="15"/>
          </p:nvPr>
        </p:nvSpPr>
        <p:spPr>
          <a:xfrm>
            <a:off x="3276388" y="4010827"/>
            <a:ext cx="4031827" cy="2267903"/>
          </a:xfrm>
        </p:spPr>
        <p:txBody>
          <a:bodyPr/>
          <a:lstStyle/>
          <a:p>
            <a:pPr marL="1007943" lvl="2" indent="0"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2560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I need to use a </a:t>
            </a:r>
            <a:r>
              <a:rPr lang="en-US" dirty="0" smtClean="0"/>
              <a:t>different kind of statistics?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3754" y="1455937"/>
            <a:ext cx="9096109" cy="50397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What’s wrong with using correlation, ANOVA, t-tests, logistic regression?</a:t>
            </a:r>
            <a:endParaRPr lang="en-US" dirty="0"/>
          </a:p>
        </p:txBody>
      </p:sp>
      <p:pic>
        <p:nvPicPr>
          <p:cNvPr id="13" name="Content Placeholder 12" descr="single_piece.png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07762" y="3527848"/>
            <a:ext cx="2424773" cy="2267903"/>
          </a:xfrm>
        </p:spPr>
      </p:pic>
      <p:pic>
        <p:nvPicPr>
          <p:cNvPr id="14" name="Content Placeholder 13" descr="single_piece.png"/>
          <p:cNvPicPr>
            <a:picLocks noGrp="1" noChangeAspect="1"/>
          </p:cNvPicPr>
          <p:nvPr>
            <p:ph sz="half" idx="14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4065" y="4010827"/>
            <a:ext cx="2424773" cy="2267903"/>
          </a:xfrm>
        </p:spPr>
      </p:pic>
      <p:sp>
        <p:nvSpPr>
          <p:cNvPr id="1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756497" y="1982247"/>
            <a:ext cx="8306893" cy="358643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6647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Linguistic data often gets multiple measurement from a single person</a:t>
            </a:r>
          </a:p>
          <a:p>
            <a:pPr lvl="1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Example: Psycholinguistic study where participants give reaction times to several different verbs, nouns, and adjectives. </a:t>
            </a:r>
          </a:p>
          <a:p>
            <a:pPr lvl="2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Gender is an independent variable</a:t>
            </a:r>
          </a:p>
          <a:p>
            <a:pPr lvl="2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One participant had two lattes before test and was really fast</a:t>
            </a:r>
          </a:p>
          <a:p>
            <a:pPr lvl="2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If he only gave one response he won’t affect mean male response time much</a:t>
            </a:r>
          </a:p>
          <a:p>
            <a:pPr lvl="2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If he gives many responses he’ll skew the mean for males and make the results inaccurate.</a:t>
            </a:r>
          </a:p>
          <a:p>
            <a:pPr lvl="2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Mixed-effect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and marginal models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control for this kind of problem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None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8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Repeated Measures Introduce Correlated Residuals</a:t>
            </a:r>
          </a:p>
        </p:txBody>
      </p:sp>
      <p:sp>
        <p:nvSpPr>
          <p:cNvPr id="26627" name="Content Placeholder 6"/>
          <p:cNvSpPr>
            <a:spLocks noGrp="1"/>
          </p:cNvSpPr>
          <p:nvPr>
            <p:ph idx="1"/>
          </p:nvPr>
        </p:nvSpPr>
        <p:spPr>
          <a:xfrm>
            <a:off x="588504" y="1595931"/>
            <a:ext cx="9155606" cy="5157029"/>
          </a:xfrm>
        </p:spPr>
        <p:txBody>
          <a:bodyPr/>
          <a:lstStyle/>
          <a:p>
            <a:r>
              <a:rPr lang="en-US" smtClean="0"/>
              <a:t>ANOVA, correlation, etc. give inaccurate results when there are correlated residuals</a:t>
            </a:r>
          </a:p>
          <a:p>
            <a:pPr lvl="1"/>
            <a:r>
              <a:rPr lang="en-US" smtClean="0"/>
              <a:t>What the freak are residuals anyway?</a:t>
            </a:r>
          </a:p>
        </p:txBody>
      </p:sp>
      <p:sp>
        <p:nvSpPr>
          <p:cNvPr id="2662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88504" y="1007956"/>
            <a:ext cx="9096109" cy="503978"/>
          </a:xfrm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98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Repeated Measures Introduce Correlated Residuals</a:t>
            </a:r>
          </a:p>
        </p:txBody>
      </p:sp>
      <p:sp>
        <p:nvSpPr>
          <p:cNvPr id="27651" name="Content Placeholder 6"/>
          <p:cNvSpPr>
            <a:spLocks noGrp="1"/>
          </p:cNvSpPr>
          <p:nvPr>
            <p:ph idx="1"/>
          </p:nvPr>
        </p:nvSpPr>
        <p:spPr>
          <a:xfrm>
            <a:off x="588504" y="1595931"/>
            <a:ext cx="9155606" cy="5157029"/>
          </a:xfrm>
        </p:spPr>
        <p:txBody>
          <a:bodyPr/>
          <a:lstStyle/>
          <a:p>
            <a:r>
              <a:rPr lang="en-US" smtClean="0"/>
              <a:t>ANOVA, correlation, etc. give inaccurate results when there are correlated residuals</a:t>
            </a:r>
          </a:p>
          <a:p>
            <a:pPr lvl="1"/>
            <a:r>
              <a:rPr lang="en-US" smtClean="0"/>
              <a:t>What the freak are residuals anyway?</a:t>
            </a:r>
          </a:p>
          <a:p>
            <a:pPr lvl="1"/>
            <a:r>
              <a:rPr lang="en-US" smtClean="0"/>
              <a:t>Weight of different volumes of water</a:t>
            </a:r>
          </a:p>
          <a:p>
            <a:pPr lvl="1"/>
            <a:r>
              <a:rPr lang="en-US" smtClean="0"/>
              <a:t>Residual is the distance from a data point to the regression line</a:t>
            </a:r>
          </a:p>
        </p:txBody>
      </p:sp>
      <p:sp>
        <p:nvSpPr>
          <p:cNvPr id="2765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88504" y="1007956"/>
            <a:ext cx="9096109" cy="503978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765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91" y="3814835"/>
            <a:ext cx="4320565" cy="345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Repeated Measures Introduce Correlated Residuals</a:t>
            </a:r>
          </a:p>
        </p:txBody>
      </p:sp>
      <p:sp>
        <p:nvSpPr>
          <p:cNvPr id="28675" name="Content Placeholder 6"/>
          <p:cNvSpPr>
            <a:spLocks noGrp="1"/>
          </p:cNvSpPr>
          <p:nvPr>
            <p:ph idx="1"/>
          </p:nvPr>
        </p:nvSpPr>
        <p:spPr>
          <a:xfrm>
            <a:off x="588504" y="1595931"/>
            <a:ext cx="9155606" cy="5157029"/>
          </a:xfrm>
        </p:spPr>
        <p:txBody>
          <a:bodyPr/>
          <a:lstStyle/>
          <a:p>
            <a:r>
              <a:rPr lang="en-US" smtClean="0"/>
              <a:t>Frequency of </a:t>
            </a:r>
            <a:r>
              <a:rPr lang="en-US" i="1" smtClean="0"/>
              <a:t>end up Verbing</a:t>
            </a:r>
            <a:r>
              <a:rPr lang="en-US" smtClean="0"/>
              <a:t> expressions by decade</a:t>
            </a:r>
          </a:p>
          <a:p>
            <a:pPr lvl="1"/>
            <a:r>
              <a:rPr lang="en-US" smtClean="0"/>
              <a:t>E.g. </a:t>
            </a:r>
            <a:r>
              <a:rPr lang="en-US" i="1" smtClean="0"/>
              <a:t>ended up going, ends up working, ending up in China, </a:t>
            </a:r>
            <a:r>
              <a:rPr lang="en-US" smtClean="0"/>
              <a:t>etc</a:t>
            </a:r>
          </a:p>
          <a:p>
            <a:pPr lvl="1"/>
            <a:r>
              <a:rPr lang="en-US" smtClean="0"/>
              <a:t>Repeated measures taken from four corpora</a:t>
            </a:r>
          </a:p>
          <a:p>
            <a:pPr lvl="1"/>
            <a:r>
              <a:rPr lang="en-US" smtClean="0"/>
              <a:t>Residuals are distances from data point to regression line (blue lines)</a:t>
            </a:r>
          </a:p>
        </p:txBody>
      </p:sp>
      <p:sp>
        <p:nvSpPr>
          <p:cNvPr id="2867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88504" y="1007956"/>
            <a:ext cx="9096109" cy="503978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867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402" y="3300358"/>
            <a:ext cx="4565554" cy="392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1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30"/>
          <p:cNvSpPr>
            <a:spLocks noGrp="1"/>
          </p:cNvSpPr>
          <p:nvPr>
            <p:ph sz="half" idx="15"/>
          </p:nvPr>
        </p:nvSpPr>
        <p:spPr>
          <a:xfrm>
            <a:off x="3276388" y="4010827"/>
            <a:ext cx="4031827" cy="2267903"/>
          </a:xfrm>
        </p:spPr>
        <p:txBody>
          <a:bodyPr/>
          <a:lstStyle/>
          <a:p>
            <a:pPr marL="1007943" lvl="2" indent="0"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1126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I need to use a </a:t>
            </a:r>
            <a:r>
              <a:rPr lang="en-US" dirty="0" smtClean="0"/>
              <a:t>different kind of statistics?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3754" y="1455937"/>
            <a:ext cx="9096109" cy="50397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What’s wrong with using correlation, ANOVA, t-tests, logistic regression?</a:t>
            </a:r>
            <a:endParaRPr lang="en-US" dirty="0"/>
          </a:p>
        </p:txBody>
      </p:sp>
      <p:pic>
        <p:nvPicPr>
          <p:cNvPr id="13" name="Content Placeholder 12" descr="single_piece.png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4065" y="1679927"/>
            <a:ext cx="2424773" cy="2267903"/>
          </a:xfrm>
        </p:spPr>
      </p:pic>
      <p:pic>
        <p:nvPicPr>
          <p:cNvPr id="14" name="Content Placeholder 13" descr="single_piece.png"/>
          <p:cNvPicPr>
            <a:picLocks noGrp="1" noChangeAspect="1"/>
          </p:cNvPicPr>
          <p:nvPr>
            <p:ph sz="half" idx="14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4065" y="4010827"/>
            <a:ext cx="2424773" cy="2267903"/>
          </a:xfrm>
        </p:spPr>
      </p:pic>
      <p:sp>
        <p:nvSpPr>
          <p:cNvPr id="1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756496" y="1677554"/>
            <a:ext cx="1290594" cy="131369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86647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hangingPunct="0">
              <a:spcBef>
                <a:spcPct val="0"/>
              </a:spcBef>
              <a:buClrTx/>
              <a:buSzTx/>
              <a:buNone/>
              <a:defRPr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None/>
              <a:defRPr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5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Repeated Measures Introduce Correlated Residuals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8504" y="1595931"/>
            <a:ext cx="9155606" cy="515702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Correlated residuals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All COHA residuals are positive (above line). They are highly correlated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All </a:t>
            </a:r>
            <a:r>
              <a:rPr lang="en-US" dirty="0" err="1" smtClean="0"/>
              <a:t>GoogleUS</a:t>
            </a:r>
            <a:r>
              <a:rPr lang="en-US" dirty="0" smtClean="0"/>
              <a:t> are negative (below line). They are highly correlated</a:t>
            </a:r>
          </a:p>
          <a:p>
            <a:pPr marL="503972" lvl="1" indent="0" fontAlgn="auto"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  <p:sp>
        <p:nvSpPr>
          <p:cNvPr id="2970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88504" y="1007956"/>
            <a:ext cx="9096109" cy="503978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970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402" y="3300358"/>
            <a:ext cx="4565554" cy="392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07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Repeated Measures Introduce Correlated Residuals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8504" y="1595931"/>
            <a:ext cx="9155606" cy="515702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Correlated residuals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The reaction times the latte hyped guy gave in the experiment would be like the </a:t>
            </a:r>
            <a:r>
              <a:rPr lang="en-US" dirty="0" err="1" smtClean="0"/>
              <a:t>GoogleUK</a:t>
            </a:r>
            <a:r>
              <a:rPr lang="en-US" dirty="0" smtClean="0"/>
              <a:t> data points (if you switch decade for experimental word and frequency for reaction time)</a:t>
            </a:r>
          </a:p>
          <a:p>
            <a:pPr marL="503972" lvl="1" indent="0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503972" lvl="1" indent="0" fontAlgn="auto"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  <p:sp>
        <p:nvSpPr>
          <p:cNvPr id="307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88504" y="1007956"/>
            <a:ext cx="9096109" cy="503978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3072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402" y="3300358"/>
            <a:ext cx="4565554" cy="392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54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you Eliminate Correlations Caused by Repeated Measures?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8504" y="1595931"/>
            <a:ext cx="9155606" cy="515702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 a mixed-effects model add a </a:t>
            </a:r>
            <a:r>
              <a:rPr lang="en-US" cap="small" dirty="0" smtClean="0"/>
              <a:t>random intercept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Make an individual intercept for every unit that has repeated measures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The residuals are now calculated to the units personal line, not the overall line</a:t>
            </a:r>
          </a:p>
        </p:txBody>
      </p:sp>
      <p:sp>
        <p:nvSpPr>
          <p:cNvPr id="3174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88504" y="1007956"/>
            <a:ext cx="9096109" cy="503978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3174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91" y="3107866"/>
            <a:ext cx="4789545" cy="405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3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you Eliminate Correlations Caused by Repeated Measures?</a:t>
            </a:r>
          </a:p>
        </p:txBody>
      </p:sp>
      <p:sp>
        <p:nvSpPr>
          <p:cNvPr id="32771" name="Content Placeholder 6"/>
          <p:cNvSpPr>
            <a:spLocks noGrp="1"/>
          </p:cNvSpPr>
          <p:nvPr>
            <p:ph idx="1"/>
          </p:nvPr>
        </p:nvSpPr>
        <p:spPr>
          <a:xfrm>
            <a:off x="588504" y="1595931"/>
            <a:ext cx="9155606" cy="5157029"/>
          </a:xfrm>
        </p:spPr>
        <p:txBody>
          <a:bodyPr/>
          <a:lstStyle/>
          <a:p>
            <a:pPr lvl="1"/>
            <a:r>
              <a:rPr lang="en-US" smtClean="0"/>
              <a:t>Individual intercepts are the mean amount the corpus deviates from the overall regression line. </a:t>
            </a:r>
          </a:p>
          <a:p>
            <a:pPr lvl="1"/>
            <a:r>
              <a:rPr lang="en-US" smtClean="0"/>
              <a:t>The individual intercept is parallel to the overall regression line</a:t>
            </a:r>
          </a:p>
          <a:p>
            <a:pPr lvl="1"/>
            <a:r>
              <a:rPr lang="en-US" smtClean="0"/>
              <a:t>It is called an intercept because it is measured at the point the line crosses (intercepts) the vertical axis at zero.</a:t>
            </a:r>
          </a:p>
        </p:txBody>
      </p:sp>
      <p:sp>
        <p:nvSpPr>
          <p:cNvPr id="3277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88504" y="1007956"/>
            <a:ext cx="9096109" cy="503978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3277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410" y="3611844"/>
            <a:ext cx="4294315" cy="363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7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you Eliminate Correlations Caused by Repeated Measures?</a:t>
            </a:r>
          </a:p>
        </p:txBody>
      </p:sp>
      <p:sp>
        <p:nvSpPr>
          <p:cNvPr id="33795" name="Content Placeholder 6"/>
          <p:cNvSpPr>
            <a:spLocks noGrp="1"/>
          </p:cNvSpPr>
          <p:nvPr>
            <p:ph idx="1"/>
          </p:nvPr>
        </p:nvSpPr>
        <p:spPr>
          <a:xfrm>
            <a:off x="588504" y="1595931"/>
            <a:ext cx="9155606" cy="5157029"/>
          </a:xfrm>
        </p:spPr>
        <p:txBody>
          <a:bodyPr/>
          <a:lstStyle/>
          <a:p>
            <a:pPr lvl="1"/>
            <a:r>
              <a:rPr lang="en-US" dirty="0" smtClean="0"/>
              <a:t>Look at circles representing </a:t>
            </a:r>
            <a:r>
              <a:rPr lang="en-US" dirty="0" err="1" smtClean="0"/>
              <a:t>GoogleUS</a:t>
            </a:r>
            <a:r>
              <a:rPr lang="en-US" dirty="0" smtClean="0"/>
              <a:t>. When there is no random intercept, all residuals are negative. They are correlated</a:t>
            </a:r>
          </a:p>
          <a:p>
            <a:pPr lvl="1"/>
            <a:r>
              <a:rPr lang="en-US" dirty="0" smtClean="0"/>
              <a:t>When there is a random intercept, some are above the line and others are below. There is no longer a correlation. (Generally, not always)</a:t>
            </a:r>
          </a:p>
        </p:txBody>
      </p:sp>
      <p:sp>
        <p:nvSpPr>
          <p:cNvPr id="3379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88504" y="1007956"/>
            <a:ext cx="9096109" cy="503978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3379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045" y="3611844"/>
            <a:ext cx="4294315" cy="363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90" y="3610095"/>
            <a:ext cx="4231318" cy="363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16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you Eliminate Correlations Caused by Repeated Measures?</a:t>
            </a:r>
          </a:p>
        </p:txBody>
      </p:sp>
      <p:sp>
        <p:nvSpPr>
          <p:cNvPr id="33795" name="Content Placeholder 6"/>
          <p:cNvSpPr>
            <a:spLocks noGrp="1"/>
          </p:cNvSpPr>
          <p:nvPr>
            <p:ph idx="1"/>
          </p:nvPr>
        </p:nvSpPr>
        <p:spPr>
          <a:xfrm>
            <a:off x="588504" y="1595931"/>
            <a:ext cx="9155606" cy="5157029"/>
          </a:xfrm>
        </p:spPr>
        <p:txBody>
          <a:bodyPr/>
          <a:lstStyle/>
          <a:p>
            <a:pPr lvl="1"/>
            <a:r>
              <a:rPr lang="en-US" dirty="0" smtClean="0"/>
              <a:t>Look at circles representing </a:t>
            </a:r>
            <a:r>
              <a:rPr lang="en-US" dirty="0" err="1" smtClean="0"/>
              <a:t>GoogleUS</a:t>
            </a:r>
            <a:r>
              <a:rPr lang="en-US" dirty="0" smtClean="0"/>
              <a:t>. When there is no random intercept, all residuals are negative. They are correlated</a:t>
            </a:r>
          </a:p>
          <a:p>
            <a:pPr lvl="1"/>
            <a:r>
              <a:rPr lang="en-US" dirty="0" smtClean="0"/>
              <a:t>When there is a random intercept, some are above the line and others are below. There is no longer a correlation. (Generally, not always)</a:t>
            </a:r>
          </a:p>
          <a:p>
            <a:pPr lvl="1"/>
            <a:r>
              <a:rPr lang="en-US" dirty="0" smtClean="0"/>
              <a:t>The residuals are smaller, so the model fits the data better.</a:t>
            </a:r>
          </a:p>
        </p:txBody>
      </p:sp>
      <p:sp>
        <p:nvSpPr>
          <p:cNvPr id="3379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88504" y="1007956"/>
            <a:ext cx="9096109" cy="503978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3379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045" y="3611844"/>
            <a:ext cx="4294315" cy="363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90" y="3610095"/>
            <a:ext cx="4231318" cy="363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5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Repeated measures in corpus study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3400" y="1447800"/>
            <a:ext cx="8305800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2400" dirty="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solidFill>
                  <a:srgbClr val="6DA7AF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Random effects </a:t>
            </a:r>
            <a:r>
              <a:rPr lang="en-US" sz="2400" dirty="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modify the residuals by modifying the intercept or </a:t>
            </a:r>
            <a:r>
              <a:rPr lang="en-US" sz="2400" dirty="0" smtClean="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slope (mixed-effects)</a:t>
            </a:r>
            <a:endParaRPr lang="en-US" sz="2400" dirty="0">
              <a:solidFill>
                <a:srgbClr val="CACDE8"/>
              </a:solidFill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3168650"/>
            <a:ext cx="41148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3168650"/>
            <a:ext cx="3971925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Repeated measures in corpus study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33400" y="1447800"/>
            <a:ext cx="8305800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2400" dirty="0" smtClean="0">
                <a:solidFill>
                  <a:srgbClr val="6DA7AF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Random </a:t>
            </a:r>
            <a:r>
              <a:rPr lang="en-US" sz="2400" dirty="0">
                <a:solidFill>
                  <a:srgbClr val="6DA7AF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effects </a:t>
            </a:r>
            <a:r>
              <a:rPr lang="en-US" sz="2400" dirty="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modify the residuals by modifying the intercept </a:t>
            </a:r>
            <a:r>
              <a:rPr lang="en-US" sz="2400" dirty="0" smtClean="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	or slope (mixed-effects)</a:t>
            </a:r>
            <a:endParaRPr lang="en-US" sz="2400" dirty="0">
              <a:solidFill>
                <a:srgbClr val="CACDE8"/>
              </a:solidFill>
              <a:latin typeface="Calibri" panose="020F0502020204030204" pitchFamily="34" charset="0"/>
              <a:cs typeface="Segoe UI" panose="020B0502040204020203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2400" dirty="0">
                <a:solidFill>
                  <a:srgbClr val="729FCF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Repeated effects  </a:t>
            </a:r>
            <a:r>
              <a:rPr lang="en-US" sz="2400" dirty="0">
                <a:solidFill>
                  <a:srgbClr val="C0C0C0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don't change the residuals, they just estimate </a:t>
            </a:r>
            <a:r>
              <a:rPr lang="en-US" sz="2400" dirty="0" smtClean="0">
                <a:solidFill>
                  <a:srgbClr val="C0C0C0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            them (marginal model)</a:t>
            </a:r>
            <a:endParaRPr lang="en-US" sz="2400" dirty="0">
              <a:solidFill>
                <a:srgbClr val="C0C0C0"/>
              </a:solidFill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3168650"/>
            <a:ext cx="41148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3168650"/>
            <a:ext cx="3971925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 dirty="0" smtClean="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Mixed effects versus marginal models</a:t>
            </a:r>
            <a:endParaRPr lang="en-US" sz="3600" b="1" dirty="0">
              <a:solidFill>
                <a:srgbClr val="CACDE8"/>
              </a:solidFill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33400" y="1447800"/>
            <a:ext cx="8305800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200" dirty="0" smtClean="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When do you use each?</a:t>
            </a:r>
          </a:p>
          <a:p>
            <a:pPr marL="342900" indent="-342900" hangingPunct="1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Try a mixed effects model first.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64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 dirty="0" smtClean="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Mixed effects versus marginal models</a:t>
            </a:r>
            <a:endParaRPr lang="en-US" sz="3600" b="1" dirty="0">
              <a:solidFill>
                <a:srgbClr val="CACDE8"/>
              </a:solidFill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33400" y="1447800"/>
            <a:ext cx="8305800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200" dirty="0" smtClean="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When do you use each?</a:t>
            </a:r>
          </a:p>
          <a:p>
            <a:pPr marL="342900" indent="-342900" hangingPunct="1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Try a mixed effects model first.</a:t>
            </a:r>
          </a:p>
          <a:p>
            <a:pPr marL="342900" indent="-342900" hangingPunct="1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If your mixed effects model  tells you:</a:t>
            </a:r>
          </a:p>
          <a:p>
            <a:pPr marL="1085850" lvl="1" indent="-342900" hangingPunct="1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Hessian matrix not positive definite</a:t>
            </a:r>
          </a:p>
          <a:p>
            <a:pPr marL="1085850" lvl="1" indent="-342900" hangingPunct="1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Model failed to converge</a:t>
            </a:r>
          </a:p>
          <a:p>
            <a:pPr marL="342900" indent="-342900" hangingPunct="1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It is too computationally complex for a mixed-effects model</a:t>
            </a:r>
          </a:p>
          <a:p>
            <a:pPr marL="342900" indent="-342900" hangingPunct="1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Use a marginal model instead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34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30"/>
          <p:cNvSpPr>
            <a:spLocks noGrp="1"/>
          </p:cNvSpPr>
          <p:nvPr>
            <p:ph sz="half" idx="15"/>
          </p:nvPr>
        </p:nvSpPr>
        <p:spPr>
          <a:xfrm>
            <a:off x="3276388" y="4010827"/>
            <a:ext cx="4031827" cy="2267903"/>
          </a:xfrm>
        </p:spPr>
        <p:txBody>
          <a:bodyPr/>
          <a:lstStyle/>
          <a:p>
            <a:pPr marL="1007943" lvl="2" indent="0"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1229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I need to use a different kind of statistics?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3754" y="1455937"/>
            <a:ext cx="9096109" cy="50397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What’s wrong with using correlation, ANOVA, t-tests, logistic regression?</a:t>
            </a:r>
            <a:endParaRPr lang="en-US" dirty="0"/>
          </a:p>
        </p:txBody>
      </p:sp>
      <p:pic>
        <p:nvPicPr>
          <p:cNvPr id="13" name="Content Placeholder 12" descr="single_piece.png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4065" y="1679927"/>
            <a:ext cx="2424773" cy="2267903"/>
          </a:xfrm>
        </p:spPr>
      </p:pic>
      <p:pic>
        <p:nvPicPr>
          <p:cNvPr id="14" name="Content Placeholder 13" descr="single_piece.png"/>
          <p:cNvPicPr>
            <a:picLocks noGrp="1" noChangeAspect="1"/>
          </p:cNvPicPr>
          <p:nvPr>
            <p:ph sz="half" idx="14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4065" y="4010827"/>
            <a:ext cx="2424773" cy="2267903"/>
          </a:xfrm>
        </p:spPr>
      </p:pic>
      <p:sp>
        <p:nvSpPr>
          <p:cNvPr id="1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756497" y="1677554"/>
            <a:ext cx="7255368" cy="131369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86647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Those are fine if each person is measured only once.</a:t>
            </a:r>
          </a:p>
          <a:p>
            <a:pPr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None/>
              <a:defRPr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8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 dirty="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Repeated </a:t>
            </a:r>
            <a:r>
              <a:rPr lang="en-US" sz="3600" b="1" dirty="0" smtClean="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effects in a marginal model</a:t>
            </a:r>
            <a:endParaRPr lang="en-US" sz="3600" b="1" dirty="0">
              <a:solidFill>
                <a:srgbClr val="CACDE8"/>
              </a:solidFill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Two estimates are made of the residuals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endParaRPr lang="en-US" sz="2400">
              <a:solidFill>
                <a:srgbClr val="CACDE8"/>
              </a:solidFill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846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First: How spread out they are from the regression line at each point of measurement (variance)</a:t>
            </a:r>
          </a:p>
          <a:p>
            <a:pPr lvl="1"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Point of measurement: Point in time, experimental condition</a:t>
            </a:r>
          </a:p>
          <a:p>
            <a:pPr lvl="1"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How close or far from the line are the residuals?</a:t>
            </a:r>
          </a:p>
          <a:p>
            <a:pPr marL="854075" lvl="1" indent="-334963" hangingPunct="1">
              <a:lnSpc>
                <a:spcPct val="100000"/>
              </a:lnSpc>
              <a:spcBef>
                <a:spcPts val="500"/>
              </a:spcBef>
              <a:buClrTx/>
              <a:buSzPct val="70000"/>
              <a:buFontTx/>
              <a:buNone/>
            </a:pPr>
            <a:endParaRPr lang="en-US" sz="2000">
              <a:solidFill>
                <a:srgbClr val="CACDE8"/>
              </a:solidFill>
              <a:latin typeface="Calibri" panose="020F0502020204030204" pitchFamily="34" charset="0"/>
              <a:cs typeface="Segoe UI" panose="020B0502040204020203" pitchFamily="34" charset="0"/>
            </a:endParaRPr>
          </a:p>
          <a:p>
            <a:pPr marL="344488" indent="-336550" hangingPunct="1">
              <a:lnSpc>
                <a:spcPct val="100000"/>
              </a:lnSpc>
              <a:spcBef>
                <a:spcPts val="500"/>
              </a:spcBef>
              <a:buClrTx/>
              <a:buSzPct val="70000"/>
              <a:buFontTx/>
              <a:buNone/>
            </a:pPr>
            <a:endParaRPr lang="en-US" sz="2000">
              <a:solidFill>
                <a:srgbClr val="CACDE8"/>
              </a:solidFill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763713"/>
            <a:ext cx="3836987" cy="329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 dirty="0" smtClean="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Repeated effects in a marginal model</a:t>
            </a:r>
            <a:endParaRPr lang="en-US" sz="3600" b="1" dirty="0">
              <a:solidFill>
                <a:srgbClr val="CACDE8"/>
              </a:solidFill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Two estimates are made of the residuals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endParaRPr lang="en-US" sz="2400">
              <a:solidFill>
                <a:srgbClr val="CACDE8"/>
              </a:solidFill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846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9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First: How spread out they are from the regression line at each point of measurement (variance)</a:t>
            </a:r>
          </a:p>
          <a:p>
            <a:pPr lvl="1" hangingPunct="1">
              <a:lnSpc>
                <a:spcPct val="9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Point of measurement: Point in time, experimental condition</a:t>
            </a:r>
          </a:p>
          <a:p>
            <a:pPr lvl="1" hangingPunct="1">
              <a:lnSpc>
                <a:spcPct val="9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How close or far from the line are the residuals?</a:t>
            </a:r>
          </a:p>
          <a:p>
            <a:pPr hangingPunct="1">
              <a:lnSpc>
                <a:spcPct val="9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Second: How do the residuals change at each point of measurement? (covariance)</a:t>
            </a:r>
          </a:p>
          <a:p>
            <a:pPr lvl="1" hangingPunct="1">
              <a:lnSpc>
                <a:spcPct val="9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They get larger over time</a:t>
            </a:r>
          </a:p>
          <a:p>
            <a:pPr hangingPunct="1">
              <a:lnSpc>
                <a:spcPct val="9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This information is put in the R matrix</a:t>
            </a:r>
          </a:p>
          <a:p>
            <a:pPr marL="344488" indent="-336550" hangingPunct="1">
              <a:lnSpc>
                <a:spcPct val="90000"/>
              </a:lnSpc>
              <a:spcBef>
                <a:spcPts val="500"/>
              </a:spcBef>
              <a:buClrTx/>
              <a:buSzPct val="70000"/>
              <a:buFontTx/>
              <a:buNone/>
            </a:pPr>
            <a:endParaRPr lang="en-US" sz="2000">
              <a:solidFill>
                <a:srgbClr val="CACDE8"/>
              </a:solidFill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763713"/>
            <a:ext cx="3836987" cy="329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Covariance structures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There are different estimates of the variance and covariance of the residuals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Covariance structures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There are different estimates of the variance and covariance of the residuals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They have funky names</a:t>
            </a:r>
          </a:p>
          <a:p>
            <a:pPr marL="173038" hangingPunct="1">
              <a:lnSpc>
                <a:spcPct val="100000"/>
              </a:lnSpc>
              <a:spcBef>
                <a:spcPts val="500"/>
              </a:spcBef>
              <a:buClrTx/>
              <a:buSzPct val="70000"/>
              <a:buFontTx/>
              <a:buNone/>
            </a:pPr>
            <a:endParaRPr lang="en-US" sz="2000">
              <a:solidFill>
                <a:srgbClr val="CACDE8"/>
              </a:solidFill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792288"/>
            <a:ext cx="3810000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Covariance structures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There are different estimates of the variance and covariance of the residuals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They have funky names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Do not use them in public or you may not get any dates</a:t>
            </a:r>
          </a:p>
          <a:p>
            <a:pPr marL="171450" hangingPunct="1">
              <a:lnSpc>
                <a:spcPct val="100000"/>
              </a:lnSpc>
              <a:spcBef>
                <a:spcPts val="500"/>
              </a:spcBef>
              <a:buClrTx/>
              <a:buSzPct val="70000"/>
              <a:buFontTx/>
              <a:buNone/>
            </a:pPr>
            <a:endParaRPr lang="en-US" sz="2000">
              <a:solidFill>
                <a:srgbClr val="CACDE8"/>
              </a:solidFill>
              <a:latin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792288"/>
            <a:ext cx="3810000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Covariance structures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What do they mean?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Covariance structures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What do they mean? They are different kinds of patterns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536700"/>
            <a:ext cx="8229600" cy="469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 rot="10800000">
            <a:off x="465138" y="6142038"/>
            <a:ext cx="46037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Covariance structures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latin typeface="Calibri" panose="020F0502020204030204" pitchFamily="34" charset="0"/>
                <a:cs typeface="Segoe UI" panose="020B0502040204020203" pitchFamily="34" charset="0"/>
              </a:rPr>
              <a:t>What do you do with them?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" y="1554163"/>
            <a:ext cx="3810000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cs typeface="Segoe UI" panose="020B0502040204020203" pitchFamily="34" charset="0"/>
              </a:rPr>
              <a:t>Covariance structures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What do you do with them?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57200" y="1554163"/>
            <a:ext cx="3810000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Find the one that fits your residuals the best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cs typeface="Segoe UI" panose="020B0502040204020203" pitchFamily="34" charset="0"/>
              </a:rPr>
              <a:t>Covariance structures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052050" algn="l"/>
                <a:tab pos="10509250" algn="l"/>
                <a:tab pos="10510838" algn="l"/>
                <a:tab pos="10512425" algn="l"/>
                <a:tab pos="10514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052050" algn="l"/>
                <a:tab pos="10509250" algn="l"/>
                <a:tab pos="10510838" algn="l"/>
                <a:tab pos="10512425" algn="l"/>
                <a:tab pos="10514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052050" algn="l"/>
                <a:tab pos="10509250" algn="l"/>
                <a:tab pos="10510838" algn="l"/>
                <a:tab pos="10512425" algn="l"/>
                <a:tab pos="10514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052050" algn="l"/>
                <a:tab pos="10509250" algn="l"/>
                <a:tab pos="10510838" algn="l"/>
                <a:tab pos="10512425" algn="l"/>
                <a:tab pos="10514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052050" algn="l"/>
                <a:tab pos="10509250" algn="l"/>
                <a:tab pos="10510838" algn="l"/>
                <a:tab pos="10512425" algn="l"/>
                <a:tab pos="10514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052050" algn="l"/>
                <a:tab pos="10509250" algn="l"/>
                <a:tab pos="10510838" algn="l"/>
                <a:tab pos="10512425" algn="l"/>
                <a:tab pos="10514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052050" algn="l"/>
                <a:tab pos="10509250" algn="l"/>
                <a:tab pos="10510838" algn="l"/>
                <a:tab pos="10512425" algn="l"/>
                <a:tab pos="10514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052050" algn="l"/>
                <a:tab pos="10509250" algn="l"/>
                <a:tab pos="10510838" algn="l"/>
                <a:tab pos="10512425" algn="l"/>
                <a:tab pos="10514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052050" algn="l"/>
                <a:tab pos="10509250" algn="l"/>
                <a:tab pos="10510838" algn="l"/>
                <a:tab pos="10512425" algn="l"/>
                <a:tab pos="10514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What do you do with them?	     How do you do that?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57200" y="1554163"/>
            <a:ext cx="3810000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Find the one that fits your residuals the best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Compare the -2RLLs with a likelihood test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30"/>
          <p:cNvSpPr>
            <a:spLocks noGrp="1"/>
          </p:cNvSpPr>
          <p:nvPr>
            <p:ph sz="half" idx="15"/>
          </p:nvPr>
        </p:nvSpPr>
        <p:spPr>
          <a:xfrm>
            <a:off x="3276388" y="4010827"/>
            <a:ext cx="4031827" cy="2267903"/>
          </a:xfrm>
        </p:spPr>
        <p:txBody>
          <a:bodyPr/>
          <a:lstStyle/>
          <a:p>
            <a:pPr marL="1007943" lvl="2" indent="0"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1331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I need to use a different kind of statistics?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3754" y="1455937"/>
            <a:ext cx="9096109" cy="50397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What’s wrong with using correlation, ANOVA, t-tests, logistic regression?</a:t>
            </a:r>
            <a:endParaRPr lang="en-US" dirty="0"/>
          </a:p>
        </p:txBody>
      </p:sp>
      <p:pic>
        <p:nvPicPr>
          <p:cNvPr id="13" name="Content Placeholder 12" descr="single_piece.png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07762" y="3527848"/>
            <a:ext cx="2424773" cy="2267903"/>
          </a:xfrm>
        </p:spPr>
      </p:pic>
      <p:pic>
        <p:nvPicPr>
          <p:cNvPr id="14" name="Content Placeholder 13" descr="single_piece.png"/>
          <p:cNvPicPr>
            <a:picLocks noGrp="1" noChangeAspect="1"/>
          </p:cNvPicPr>
          <p:nvPr>
            <p:ph sz="half" idx="14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4065" y="4010827"/>
            <a:ext cx="2424773" cy="2267903"/>
          </a:xfrm>
        </p:spPr>
      </p:pic>
      <p:sp>
        <p:nvSpPr>
          <p:cNvPr id="1331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756497" y="1706177"/>
            <a:ext cx="9328849" cy="125469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86647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</a:rPr>
              <a:t>Those are fine if each person is measured only once.</a:t>
            </a:r>
          </a:p>
          <a:p>
            <a:pPr lvl="1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</a:rPr>
              <a:t>Example: Do Southerners lose their accent when they live abroad?</a:t>
            </a:r>
          </a:p>
          <a:p>
            <a:pPr lvl="2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</a:rPr>
              <a:t>Correlation is just fine</a:t>
            </a:r>
          </a:p>
          <a:p>
            <a:pPr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en-US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33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14" y="3107866"/>
            <a:ext cx="5752003" cy="410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7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cs typeface="Segoe UI" panose="020B0502040204020203" pitchFamily="34" charset="0"/>
              </a:rPr>
              <a:t>Covariance structures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052050" algn="l"/>
                <a:tab pos="10509250" algn="l"/>
                <a:tab pos="10510838" algn="l"/>
                <a:tab pos="10512425" algn="l"/>
                <a:tab pos="10514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052050" algn="l"/>
                <a:tab pos="10509250" algn="l"/>
                <a:tab pos="10510838" algn="l"/>
                <a:tab pos="10512425" algn="l"/>
                <a:tab pos="10514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052050" algn="l"/>
                <a:tab pos="10509250" algn="l"/>
                <a:tab pos="10510838" algn="l"/>
                <a:tab pos="10512425" algn="l"/>
                <a:tab pos="10514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052050" algn="l"/>
                <a:tab pos="10509250" algn="l"/>
                <a:tab pos="10510838" algn="l"/>
                <a:tab pos="10512425" algn="l"/>
                <a:tab pos="10514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052050" algn="l"/>
                <a:tab pos="10509250" algn="l"/>
                <a:tab pos="10510838" algn="l"/>
                <a:tab pos="10512425" algn="l"/>
                <a:tab pos="10514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052050" algn="l"/>
                <a:tab pos="10509250" algn="l"/>
                <a:tab pos="10510838" algn="l"/>
                <a:tab pos="10512425" algn="l"/>
                <a:tab pos="10514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052050" algn="l"/>
                <a:tab pos="10509250" algn="l"/>
                <a:tab pos="10510838" algn="l"/>
                <a:tab pos="10512425" algn="l"/>
                <a:tab pos="10514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052050" algn="l"/>
                <a:tab pos="10509250" algn="l"/>
                <a:tab pos="10510838" algn="l"/>
                <a:tab pos="10512425" algn="l"/>
                <a:tab pos="10514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052050" algn="l"/>
                <a:tab pos="10509250" algn="l"/>
                <a:tab pos="10510838" algn="l"/>
                <a:tab pos="10512425" algn="l"/>
                <a:tab pos="10514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What do you do with them?	     How do you do that?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0" y="1554163"/>
            <a:ext cx="3810000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Find the one that fits your residuals the best</a:t>
            </a:r>
          </a:p>
          <a:p>
            <a:pPr marL="171450" hangingPunct="1">
              <a:lnSpc>
                <a:spcPct val="100000"/>
              </a:lnSpc>
              <a:spcBef>
                <a:spcPts val="500"/>
              </a:spcBef>
              <a:buClrTx/>
              <a:buSzPct val="70000"/>
              <a:buFontTx/>
              <a:buNone/>
            </a:pPr>
            <a:endParaRPr lang="en-US" sz="2000">
              <a:solidFill>
                <a:srgbClr val="CACDE8"/>
              </a:solidFill>
              <a:cs typeface="Segoe UI" panose="020B0502040204020203" pitchFamily="34" charset="0"/>
            </a:endParaRP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SPSS gives you a table like this for every model you run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Compare the -2RLLs with a likelihood test</a:t>
            </a:r>
          </a:p>
        </p:txBody>
      </p:sp>
      <p:graphicFrame>
        <p:nvGraphicFramePr>
          <p:cNvPr id="17413" name="Group 5"/>
          <p:cNvGraphicFramePr>
            <a:graphicFrameLocks noGrp="1"/>
          </p:cNvGraphicFramePr>
          <p:nvPr/>
        </p:nvGraphicFramePr>
        <p:xfrm>
          <a:off x="914400" y="4219575"/>
          <a:ext cx="2673350" cy="1870077"/>
        </p:xfrm>
        <a:graphic>
          <a:graphicData uri="http://schemas.openxmlformats.org/drawingml/2006/table">
            <a:tbl>
              <a:tblPr/>
              <a:tblGrid>
                <a:gridCol w="1874838"/>
                <a:gridCol w="798512"/>
              </a:tblGrid>
              <a:tr h="209550">
                <a:tc gridSpan="2">
                  <a:txBody>
                    <a:bodyPr/>
                    <a:lstStyle>
                      <a:lvl1pPr marL="36513">
                        <a:spcAft>
                          <a:spcPts val="142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6513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Tx/>
                        <a:buSzPct val="100000"/>
                        <a:buFontTx/>
                        <a:buNone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Segoe UI" panose="020B0502040204020203" pitchFamily="34" charset="0"/>
                        </a:rPr>
                        <a:t>Information Criteria</a:t>
                      </a:r>
                      <a:r>
                        <a:rPr kumimoji="0" lang="en-US" sz="9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Segoe UI" panose="020B0502040204020203" pitchFamily="34" charset="0"/>
                        </a:rPr>
                        <a:t>a</a:t>
                      </a:r>
                    </a:p>
                  </a:txBody>
                  <a:tcPr marL="0" marR="0" marT="10452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>
                      <a:lvl1pPr marL="36513">
                        <a:spcAft>
                          <a:spcPts val="142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6513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Tx/>
                        <a:buSzPct val="100000"/>
                        <a:buFontTx/>
                        <a:buNone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Segoe UI" panose="020B0502040204020203" pitchFamily="34" charset="0"/>
                        </a:rPr>
                        <a:t>-2 Restricted Log Likelihood</a:t>
                      </a:r>
                    </a:p>
                  </a:txBody>
                  <a:tcPr marL="0" marR="0" marT="104526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6513">
                        <a:spcAft>
                          <a:spcPts val="142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6513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Tx/>
                        <a:buSzPct val="100000"/>
                        <a:buFontTx/>
                        <a:buNone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Segoe UI" panose="020B0502040204020203" pitchFamily="34" charset="0"/>
                        </a:rPr>
                        <a:t>-24.806</a:t>
                      </a:r>
                    </a:p>
                  </a:txBody>
                  <a:tcPr marL="0" marR="0" marT="104526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9713">
                <a:tc>
                  <a:txBody>
                    <a:bodyPr/>
                    <a:lstStyle>
                      <a:lvl1pPr marL="36513">
                        <a:spcAft>
                          <a:spcPts val="142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6513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Tx/>
                        <a:buSzPct val="100000"/>
                        <a:buFontTx/>
                        <a:buNone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Segoe UI" panose="020B0502040204020203" pitchFamily="34" charset="0"/>
                        </a:rPr>
                        <a:t>Akaike's Information Criterion (AIC)</a:t>
                      </a:r>
                    </a:p>
                  </a:txBody>
                  <a:tcPr marL="0" marR="0" marT="104526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6513">
                        <a:spcAft>
                          <a:spcPts val="142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6513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Tx/>
                        <a:buSzPct val="100000"/>
                        <a:buFontTx/>
                        <a:buNone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Segoe UI" panose="020B0502040204020203" pitchFamily="34" charset="0"/>
                        </a:rPr>
                        <a:t>-20.806</a:t>
                      </a:r>
                    </a:p>
                  </a:txBody>
                  <a:tcPr marL="0" marR="0" marT="104526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9713">
                <a:tc>
                  <a:txBody>
                    <a:bodyPr/>
                    <a:lstStyle>
                      <a:lvl1pPr marL="36513">
                        <a:spcAft>
                          <a:spcPts val="142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6513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Tx/>
                        <a:buSzPct val="100000"/>
                        <a:buFontTx/>
                        <a:buNone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Segoe UI" panose="020B0502040204020203" pitchFamily="34" charset="0"/>
                        </a:rPr>
                        <a:t>Hurvich and Tsai's Criterion (AICC)</a:t>
                      </a:r>
                    </a:p>
                  </a:txBody>
                  <a:tcPr marL="0" marR="0" marT="104526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6513">
                        <a:spcAft>
                          <a:spcPts val="142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6513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Tx/>
                        <a:buSzPct val="100000"/>
                        <a:buFontTx/>
                        <a:buNone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Segoe UI" panose="020B0502040204020203" pitchFamily="34" charset="0"/>
                        </a:rPr>
                        <a:t>-20.362</a:t>
                      </a:r>
                    </a:p>
                  </a:txBody>
                  <a:tcPr marL="0" marR="0" marT="104526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9550">
                <a:tc>
                  <a:txBody>
                    <a:bodyPr/>
                    <a:lstStyle>
                      <a:lvl1pPr marL="36513">
                        <a:spcAft>
                          <a:spcPts val="142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6513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Tx/>
                        <a:buSzPct val="100000"/>
                        <a:buFontTx/>
                        <a:buNone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Segoe UI" panose="020B0502040204020203" pitchFamily="34" charset="0"/>
                        </a:rPr>
                        <a:t>Bozdogan's Criterion (CAIC)</a:t>
                      </a:r>
                    </a:p>
                  </a:txBody>
                  <a:tcPr marL="0" marR="0" marT="104526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6513">
                        <a:spcAft>
                          <a:spcPts val="142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6513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Tx/>
                        <a:buSzPct val="100000"/>
                        <a:buFontTx/>
                        <a:buNone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Segoe UI" panose="020B0502040204020203" pitchFamily="34" charset="0"/>
                        </a:rPr>
                        <a:t>-16.004</a:t>
                      </a:r>
                    </a:p>
                  </a:txBody>
                  <a:tcPr marL="0" marR="0" marT="104526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9713">
                <a:tc>
                  <a:txBody>
                    <a:bodyPr/>
                    <a:lstStyle>
                      <a:lvl1pPr marL="36513">
                        <a:spcAft>
                          <a:spcPts val="142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6513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Tx/>
                        <a:buSzPct val="100000"/>
                        <a:buFontTx/>
                        <a:buNone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Segoe UI" panose="020B0502040204020203" pitchFamily="34" charset="0"/>
                        </a:rPr>
                        <a:t>Schwarz's Bayesian Criterion (BIC)</a:t>
                      </a:r>
                    </a:p>
                  </a:txBody>
                  <a:tcPr marL="0" marR="0" marT="104526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6513">
                        <a:spcAft>
                          <a:spcPts val="142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6513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Tx/>
                        <a:buSzPct val="100000"/>
                        <a:buFontTx/>
                        <a:buNone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Segoe UI" panose="020B0502040204020203" pitchFamily="34" charset="0"/>
                        </a:rPr>
                        <a:t>-18.004</a:t>
                      </a:r>
                    </a:p>
                  </a:txBody>
                  <a:tcPr marL="0" marR="0" marT="104526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2738">
                <a:tc gridSpan="2">
                  <a:txBody>
                    <a:bodyPr/>
                    <a:lstStyle>
                      <a:lvl1pPr marL="36513">
                        <a:spcAft>
                          <a:spcPts val="142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6513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Tx/>
                        <a:buSzPct val="100000"/>
                        <a:buFontTx/>
                        <a:buNone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Segoe UI" panose="020B0502040204020203" pitchFamily="34" charset="0"/>
                        </a:rPr>
                        <a:t>The information criteria are displayed in smaller-is-better forms.</a:t>
                      </a:r>
                    </a:p>
                  </a:txBody>
                  <a:tcPr marL="0" marR="0" marT="104526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550">
                <a:tc gridSpan="2">
                  <a:txBody>
                    <a:bodyPr/>
                    <a:lstStyle>
                      <a:lvl1pPr marL="36513">
                        <a:spcAft>
                          <a:spcPts val="142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6513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Tx/>
                        <a:buSzPct val="100000"/>
                        <a:buFontTx/>
                        <a:buNone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Segoe UI" panose="020B0502040204020203" pitchFamily="34" charset="0"/>
                        </a:rPr>
                        <a:t>a. Dependent Variable: CubeRootFreq.</a:t>
                      </a:r>
                    </a:p>
                  </a:txBody>
                  <a:tcPr marL="0" marR="0" marT="10452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cs typeface="Segoe UI" panose="020B0502040204020203" pitchFamily="34" charset="0"/>
              </a:rPr>
              <a:t>Covariance structures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052050" algn="l"/>
                <a:tab pos="10509250" algn="l"/>
                <a:tab pos="10510838" algn="l"/>
                <a:tab pos="10512425" algn="l"/>
                <a:tab pos="10514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052050" algn="l"/>
                <a:tab pos="10509250" algn="l"/>
                <a:tab pos="10510838" algn="l"/>
                <a:tab pos="10512425" algn="l"/>
                <a:tab pos="10514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052050" algn="l"/>
                <a:tab pos="10509250" algn="l"/>
                <a:tab pos="10510838" algn="l"/>
                <a:tab pos="10512425" algn="l"/>
                <a:tab pos="10514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052050" algn="l"/>
                <a:tab pos="10509250" algn="l"/>
                <a:tab pos="10510838" algn="l"/>
                <a:tab pos="10512425" algn="l"/>
                <a:tab pos="10514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052050" algn="l"/>
                <a:tab pos="10509250" algn="l"/>
                <a:tab pos="10510838" algn="l"/>
                <a:tab pos="10512425" algn="l"/>
                <a:tab pos="10514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052050" algn="l"/>
                <a:tab pos="10509250" algn="l"/>
                <a:tab pos="10510838" algn="l"/>
                <a:tab pos="10512425" algn="l"/>
                <a:tab pos="10514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052050" algn="l"/>
                <a:tab pos="10509250" algn="l"/>
                <a:tab pos="10510838" algn="l"/>
                <a:tab pos="10512425" algn="l"/>
                <a:tab pos="10514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052050" algn="l"/>
                <a:tab pos="10509250" algn="l"/>
                <a:tab pos="10510838" algn="l"/>
                <a:tab pos="10512425" algn="l"/>
                <a:tab pos="10514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052050" algn="l"/>
                <a:tab pos="10509250" algn="l"/>
                <a:tab pos="10510838" algn="l"/>
                <a:tab pos="10512425" algn="l"/>
                <a:tab pos="10514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What do you do with them?	     How do you do that?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57200" y="1554163"/>
            <a:ext cx="3810000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Find the one that fits your residuals the best</a:t>
            </a:r>
          </a:p>
          <a:p>
            <a:pPr marL="171450" hangingPunct="1">
              <a:lnSpc>
                <a:spcPct val="100000"/>
              </a:lnSpc>
              <a:spcBef>
                <a:spcPts val="500"/>
              </a:spcBef>
              <a:buClrTx/>
              <a:buSzPct val="70000"/>
              <a:buFontTx/>
              <a:buNone/>
            </a:pPr>
            <a:endParaRPr lang="en-US" sz="2000">
              <a:solidFill>
                <a:srgbClr val="CACDE8"/>
              </a:solidFill>
              <a:cs typeface="Segoe UI" panose="020B0502040204020203" pitchFamily="34" charset="0"/>
            </a:endParaRP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SPSS gives you a table like this for every model you run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Compare the -2RLLs with a likelihood test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Compare the results with different covariance structures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Lowest -2RLL with fewest parameters wins!</a:t>
            </a:r>
          </a:p>
        </p:txBody>
      </p:sp>
      <p:graphicFrame>
        <p:nvGraphicFramePr>
          <p:cNvPr id="18437" name="Group 5"/>
          <p:cNvGraphicFramePr>
            <a:graphicFrameLocks noGrp="1"/>
          </p:cNvGraphicFramePr>
          <p:nvPr/>
        </p:nvGraphicFramePr>
        <p:xfrm>
          <a:off x="914400" y="4267200"/>
          <a:ext cx="2673350" cy="1908177"/>
        </p:xfrm>
        <a:graphic>
          <a:graphicData uri="http://schemas.openxmlformats.org/drawingml/2006/table">
            <a:tbl>
              <a:tblPr/>
              <a:tblGrid>
                <a:gridCol w="1874838"/>
                <a:gridCol w="798512"/>
              </a:tblGrid>
              <a:tr h="209550">
                <a:tc gridSpan="2">
                  <a:txBody>
                    <a:bodyPr/>
                    <a:lstStyle>
                      <a:lvl1pPr marL="36513">
                        <a:spcAft>
                          <a:spcPts val="142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6513" marR="0" lvl="0" indent="0" algn="ct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Tx/>
                        <a:buSzPct val="100000"/>
                        <a:buFontTx/>
                        <a:buNone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Segoe UI" panose="020B0502040204020203" pitchFamily="34" charset="0"/>
                        </a:rPr>
                        <a:t>Information Criteria</a:t>
                      </a:r>
                      <a:r>
                        <a:rPr kumimoji="0" lang="en-US" sz="9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Segoe UI" panose="020B0502040204020203" pitchFamily="34" charset="0"/>
                        </a:rPr>
                        <a:t>a</a:t>
                      </a:r>
                    </a:p>
                  </a:txBody>
                  <a:tcPr marL="0" marR="0" marT="10452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>
                      <a:lvl1pPr marL="36513">
                        <a:spcAft>
                          <a:spcPts val="142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6513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Tx/>
                        <a:buSzPct val="100000"/>
                        <a:buFontTx/>
                        <a:buNone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Segoe UI" panose="020B0502040204020203" pitchFamily="34" charset="0"/>
                        </a:rPr>
                        <a:t>-2 Restricted Log Likelihood</a:t>
                      </a:r>
                    </a:p>
                  </a:txBody>
                  <a:tcPr marL="0" marR="0" marT="104526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6513">
                        <a:spcAft>
                          <a:spcPts val="142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6513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Tx/>
                        <a:buSzPct val="100000"/>
                        <a:buFontTx/>
                        <a:buNone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Segoe UI" panose="020B0502040204020203" pitchFamily="34" charset="0"/>
                        </a:rPr>
                        <a:t>-24.806</a:t>
                      </a:r>
                    </a:p>
                  </a:txBody>
                  <a:tcPr marL="0" marR="0" marT="104526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 marL="36513">
                        <a:spcAft>
                          <a:spcPts val="142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6513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Tx/>
                        <a:buSzPct val="100000"/>
                        <a:buFontTx/>
                        <a:buNone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Segoe UI" panose="020B0502040204020203" pitchFamily="34" charset="0"/>
                        </a:rPr>
                        <a:t>Akaike's Information Criterion (AIC)</a:t>
                      </a:r>
                    </a:p>
                  </a:txBody>
                  <a:tcPr marL="0" marR="0" marT="104526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6513">
                        <a:spcAft>
                          <a:spcPts val="142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6513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Tx/>
                        <a:buSzPct val="100000"/>
                        <a:buFontTx/>
                        <a:buNone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Segoe UI" panose="020B0502040204020203" pitchFamily="34" charset="0"/>
                        </a:rPr>
                        <a:t>-20.806</a:t>
                      </a:r>
                    </a:p>
                  </a:txBody>
                  <a:tcPr marL="0" marR="0" marT="104526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 marL="36513">
                        <a:spcAft>
                          <a:spcPts val="142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6513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Tx/>
                        <a:buSzPct val="100000"/>
                        <a:buFontTx/>
                        <a:buNone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Segoe UI" panose="020B0502040204020203" pitchFamily="34" charset="0"/>
                        </a:rPr>
                        <a:t>Hurvich and Tsai's Criterion (AICC)</a:t>
                      </a:r>
                    </a:p>
                  </a:txBody>
                  <a:tcPr marL="0" marR="0" marT="104526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6513">
                        <a:spcAft>
                          <a:spcPts val="142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6513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Tx/>
                        <a:buSzPct val="100000"/>
                        <a:buFontTx/>
                        <a:buNone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Segoe UI" panose="020B0502040204020203" pitchFamily="34" charset="0"/>
                        </a:rPr>
                        <a:t>-20.362</a:t>
                      </a:r>
                    </a:p>
                  </a:txBody>
                  <a:tcPr marL="0" marR="0" marT="104526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9550">
                <a:tc>
                  <a:txBody>
                    <a:bodyPr/>
                    <a:lstStyle>
                      <a:lvl1pPr marL="36513">
                        <a:spcAft>
                          <a:spcPts val="142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6513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Tx/>
                        <a:buSzPct val="100000"/>
                        <a:buFontTx/>
                        <a:buNone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Segoe UI" panose="020B0502040204020203" pitchFamily="34" charset="0"/>
                        </a:rPr>
                        <a:t>Bozdogan's Criterion (CAIC)</a:t>
                      </a:r>
                    </a:p>
                  </a:txBody>
                  <a:tcPr marL="0" marR="0" marT="104526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6513">
                        <a:spcAft>
                          <a:spcPts val="142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6513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Tx/>
                        <a:buSzPct val="100000"/>
                        <a:buFontTx/>
                        <a:buNone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Segoe UI" panose="020B0502040204020203" pitchFamily="34" charset="0"/>
                        </a:rPr>
                        <a:t>-16.004</a:t>
                      </a:r>
                    </a:p>
                  </a:txBody>
                  <a:tcPr marL="0" marR="0" marT="104526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 marL="36513">
                        <a:spcAft>
                          <a:spcPts val="142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6513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Tx/>
                        <a:buSzPct val="100000"/>
                        <a:buFontTx/>
                        <a:buNone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Segoe UI" panose="020B0502040204020203" pitchFamily="34" charset="0"/>
                        </a:rPr>
                        <a:t>Schwarz's Bayesian Criterion (BIC)</a:t>
                      </a:r>
                    </a:p>
                  </a:txBody>
                  <a:tcPr marL="0" marR="0" marT="104526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6513">
                        <a:spcAft>
                          <a:spcPts val="142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6513" marR="0" lvl="0" indent="0" algn="r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Tx/>
                        <a:buSzPct val="100000"/>
                        <a:buFontTx/>
                        <a:buNone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Segoe UI" panose="020B0502040204020203" pitchFamily="34" charset="0"/>
                        </a:rPr>
                        <a:t>-18.004</a:t>
                      </a:r>
                    </a:p>
                  </a:txBody>
                  <a:tcPr marL="0" marR="0" marT="104526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2738">
                <a:tc gridSpan="2">
                  <a:txBody>
                    <a:bodyPr/>
                    <a:lstStyle>
                      <a:lvl1pPr marL="36513">
                        <a:spcAft>
                          <a:spcPts val="142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6513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Tx/>
                        <a:buSzPct val="100000"/>
                        <a:buFontTx/>
                        <a:buNone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Segoe UI" panose="020B0502040204020203" pitchFamily="34" charset="0"/>
                        </a:rPr>
                        <a:t>The information criteria are displayed in smaller-is-better forms.</a:t>
                      </a:r>
                    </a:p>
                  </a:txBody>
                  <a:tcPr marL="0" marR="0" marT="104526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550">
                <a:tc gridSpan="2">
                  <a:txBody>
                    <a:bodyPr/>
                    <a:lstStyle>
                      <a:lvl1pPr marL="36513">
                        <a:spcAft>
                          <a:spcPts val="142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36513" marR="0" lvl="0" indent="0" algn="l" defTabSz="457200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Tx/>
                        <a:buSzPct val="100000"/>
                        <a:buFontTx/>
                        <a:buNone/>
                        <a:tabLst>
                          <a:tab pos="36513" algn="l"/>
                          <a:tab pos="493713" algn="l"/>
                          <a:tab pos="950913" algn="l"/>
                          <a:tab pos="1408113" algn="l"/>
                          <a:tab pos="1865313" algn="l"/>
                          <a:tab pos="2322513" algn="l"/>
                          <a:tab pos="2779713" algn="l"/>
                          <a:tab pos="3236913" algn="l"/>
                          <a:tab pos="3694113" algn="l"/>
                          <a:tab pos="4151313" algn="l"/>
                          <a:tab pos="4608513" algn="l"/>
                          <a:tab pos="5065713" algn="l"/>
                          <a:tab pos="5522913" algn="l"/>
                          <a:tab pos="5980113" algn="l"/>
                          <a:tab pos="6437313" algn="l"/>
                          <a:tab pos="6894513" algn="l"/>
                          <a:tab pos="7351713" algn="l"/>
                          <a:tab pos="7808913" algn="l"/>
                          <a:tab pos="8266113" algn="l"/>
                          <a:tab pos="8723313" algn="l"/>
                          <a:tab pos="9180513" algn="l"/>
                        </a:tabLst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Segoe UI" panose="020B0502040204020203" pitchFamily="34" charset="0"/>
                        </a:rPr>
                        <a:t>a. Dependent Variable: CubeRootFreq.</a:t>
                      </a:r>
                    </a:p>
                  </a:txBody>
                  <a:tcPr marL="0" marR="0" marT="104526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87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4157663"/>
            <a:ext cx="485775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cs typeface="Segoe UI" panose="020B0502040204020203" pitchFamily="34" charset="0"/>
              </a:rPr>
              <a:t>Covariance structures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57200" y="1554163"/>
            <a:ext cx="3810000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Now that repeated measures are accounted for, report the results of the fixed effects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Example: “The effect of time (by  decade) on the frequency of </a:t>
            </a:r>
            <a:r>
              <a:rPr lang="en-US" sz="2000" i="1">
                <a:solidFill>
                  <a:srgbClr val="CACDE8"/>
                </a:solidFill>
                <a:cs typeface="Segoe UI" panose="020B0502040204020203" pitchFamily="34" charset="0"/>
              </a:rPr>
              <a:t>end up verbing </a:t>
            </a: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 expressions was significant (F (1, 5.173) = 133.517, </a:t>
            </a:r>
            <a:r>
              <a:rPr lang="en-US" sz="2000" i="1">
                <a:solidFill>
                  <a:srgbClr val="CACDE8"/>
                </a:solidFill>
                <a:cs typeface="Segoe UI" panose="020B0502040204020203" pitchFamily="34" charset="0"/>
              </a:rPr>
              <a:t>p </a:t>
            </a: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&lt; .0005). The fact that repeated measures were taken from the four corpora was accounted for by running a marginal model with a heterogenous autoregressive covariance structure.”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04800" y="3962400"/>
            <a:ext cx="45720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>
                <a:solidFill>
                  <a:srgbClr val="F2F2F2"/>
                </a:solidFill>
              </a:rPr>
              <a:t>	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en-US">
              <a:solidFill>
                <a:srgbClr val="F2F2F2"/>
              </a:solidFill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57488"/>
            <a:ext cx="41910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Open the file </a:t>
            </a:r>
            <a:r>
              <a:rPr lang="en-US" sz="2000" i="1">
                <a:solidFill>
                  <a:srgbClr val="CACDE8"/>
                </a:solidFill>
                <a:cs typeface="Segoe UI" panose="020B0502040204020203" pitchFamily="34" charset="0"/>
              </a:rPr>
              <a:t>endupVERBING.sav</a:t>
            </a: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3048000" y="4114800"/>
            <a:ext cx="762000" cy="381000"/>
          </a:xfrm>
          <a:prstGeom prst="ellipse">
            <a:avLst/>
          </a:prstGeom>
          <a:noFill/>
          <a:ln w="42480" cap="sq">
            <a:solidFill>
              <a:srgbClr val="2A2E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Put the variable with repeated measures in the subjects box.</a:t>
            </a:r>
          </a:p>
          <a:p>
            <a:pPr marL="173038" hangingPunct="1">
              <a:lnSpc>
                <a:spcPct val="100000"/>
              </a:lnSpc>
              <a:spcBef>
                <a:spcPts val="500"/>
              </a:spcBef>
              <a:buClrTx/>
              <a:buSzPct val="70000"/>
              <a:buFontTx/>
              <a:buNone/>
            </a:pPr>
            <a:endParaRPr lang="en-US" sz="2000">
              <a:solidFill>
                <a:srgbClr val="CACDE8"/>
              </a:solidFill>
              <a:cs typeface="Segoe UI" panose="020B0502040204020203" pitchFamily="34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749425"/>
            <a:ext cx="42989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3048000" y="4114800"/>
            <a:ext cx="762000" cy="381000"/>
          </a:xfrm>
          <a:prstGeom prst="ellipse">
            <a:avLst/>
          </a:prstGeom>
          <a:noFill/>
          <a:ln w="42480" cap="sq">
            <a:solidFill>
              <a:srgbClr val="2A2E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Put the variable with repeated measures in the subjects box.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Specify what the different points of measurement were taken from</a:t>
            </a:r>
          </a:p>
          <a:p>
            <a:pPr marL="173038" hangingPunct="1">
              <a:lnSpc>
                <a:spcPct val="100000"/>
              </a:lnSpc>
              <a:spcBef>
                <a:spcPts val="500"/>
              </a:spcBef>
              <a:buClrTx/>
              <a:buSzPct val="70000"/>
              <a:buFontTx/>
              <a:buNone/>
            </a:pPr>
            <a:endParaRPr lang="en-US" sz="2000">
              <a:solidFill>
                <a:srgbClr val="CACDE8"/>
              </a:solidFill>
              <a:cs typeface="Segoe UI" panose="020B0502040204020203" pitchFamily="34" charset="0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749425"/>
            <a:ext cx="42989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3048000" y="4876800"/>
            <a:ext cx="1066800" cy="423863"/>
          </a:xfrm>
          <a:prstGeom prst="ellipse">
            <a:avLst/>
          </a:prstGeom>
          <a:noFill/>
          <a:ln w="42480" cap="sq">
            <a:solidFill>
              <a:srgbClr val="2A2E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Put the variable with repeated measures in the subjects box.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Specify what the different points of measurement were taken from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Choose the covariance structure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749425"/>
            <a:ext cx="42989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1524000" y="5486400"/>
            <a:ext cx="2895600" cy="457200"/>
          </a:xfrm>
          <a:prstGeom prst="ellipse">
            <a:avLst/>
          </a:prstGeom>
          <a:noFill/>
          <a:ln w="42480" cap="sq">
            <a:solidFill>
              <a:srgbClr val="2A2E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Specify the dependent variable</a:t>
            </a:r>
          </a:p>
          <a:p>
            <a:pPr marL="168275" hangingPunct="1">
              <a:lnSpc>
                <a:spcPct val="100000"/>
              </a:lnSpc>
              <a:spcBef>
                <a:spcPts val="500"/>
              </a:spcBef>
              <a:buClrTx/>
              <a:buSzPct val="70000"/>
              <a:buFontTx/>
              <a:buNone/>
            </a:pPr>
            <a:endParaRPr lang="en-US" sz="2000">
              <a:solidFill>
                <a:srgbClr val="CACDE8"/>
              </a:solidFill>
              <a:cs typeface="Segoe UI" panose="020B0502040204020203" pitchFamily="34" charset="0"/>
            </a:endParaRPr>
          </a:p>
          <a:p>
            <a:pPr marL="168275" hangingPunct="1">
              <a:lnSpc>
                <a:spcPct val="100000"/>
              </a:lnSpc>
              <a:spcBef>
                <a:spcPts val="500"/>
              </a:spcBef>
              <a:buClrTx/>
              <a:buSzPct val="70000"/>
              <a:buFontTx/>
              <a:buNone/>
            </a:pPr>
            <a:endParaRPr lang="en-US" sz="2000">
              <a:solidFill>
                <a:srgbClr val="CACDE8"/>
              </a:solidFill>
              <a:cs typeface="Segoe UI" panose="020B0502040204020203" pitchFamily="34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524000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600200"/>
            <a:ext cx="4092575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2057400" y="1943100"/>
            <a:ext cx="1447800" cy="495300"/>
          </a:xfrm>
          <a:prstGeom prst="ellipse">
            <a:avLst/>
          </a:prstGeom>
          <a:noFill/>
          <a:ln w="42480" cap="sq">
            <a:solidFill>
              <a:srgbClr val="2A2E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ACDE8"/>
                </a:solidFill>
                <a:cs typeface="Segoe UI" panose="020B0502040204020203" pitchFamily="34" charset="0"/>
              </a:rPr>
              <a:t>Specify the dependent variable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ACDE8"/>
                </a:solidFill>
                <a:cs typeface="Segoe UI" panose="020B0502040204020203" pitchFamily="34" charset="0"/>
              </a:rPr>
              <a:t>Put categorical independent variables in the factors box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ACDE8"/>
                </a:solidFill>
                <a:cs typeface="Segoe UI" panose="020B0502040204020203" pitchFamily="34" charset="0"/>
              </a:rPr>
              <a:t>Put continuous independent variables in the covariates box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ACDE8"/>
                </a:solidFill>
                <a:cs typeface="Segoe UI" panose="020B0502040204020203" pitchFamily="34" charset="0"/>
              </a:rPr>
              <a:t>Both the independent variables and the repeated effects variables are chosen here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524000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600200"/>
            <a:ext cx="4092575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2057400" y="2362200"/>
            <a:ext cx="1143000" cy="457200"/>
          </a:xfrm>
          <a:prstGeom prst="ellipse">
            <a:avLst/>
          </a:prstGeom>
          <a:noFill/>
          <a:ln w="42480" cap="sq">
            <a:solidFill>
              <a:srgbClr val="2A2E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2057400" y="2971800"/>
            <a:ext cx="1219200" cy="533400"/>
          </a:xfrm>
          <a:prstGeom prst="ellipse">
            <a:avLst/>
          </a:prstGeom>
          <a:noFill/>
          <a:ln w="42480" cap="sq">
            <a:solidFill>
              <a:srgbClr val="2A2E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Click on Fixed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524000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600200"/>
            <a:ext cx="4092575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3475038" y="1920875"/>
            <a:ext cx="1028700" cy="365125"/>
          </a:xfrm>
          <a:prstGeom prst="ellips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30"/>
          <p:cNvSpPr>
            <a:spLocks noGrp="1"/>
          </p:cNvSpPr>
          <p:nvPr>
            <p:ph sz="half" idx="15"/>
          </p:nvPr>
        </p:nvSpPr>
        <p:spPr>
          <a:xfrm>
            <a:off x="3276388" y="4010827"/>
            <a:ext cx="4031827" cy="2267903"/>
          </a:xfrm>
        </p:spPr>
        <p:txBody>
          <a:bodyPr/>
          <a:lstStyle/>
          <a:p>
            <a:pPr marL="1007943" lvl="2" indent="0"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1433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I need to use a different kind of statistics?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3754" y="1455937"/>
            <a:ext cx="9096109" cy="50397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What’s wrong with using correlation, ANOVA, t-tests, logistic regression?</a:t>
            </a:r>
            <a:endParaRPr lang="en-US" dirty="0"/>
          </a:p>
        </p:txBody>
      </p:sp>
      <p:pic>
        <p:nvPicPr>
          <p:cNvPr id="13" name="Content Placeholder 12" descr="single_piece.png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07762" y="3527848"/>
            <a:ext cx="2424773" cy="2267903"/>
          </a:xfrm>
        </p:spPr>
      </p:pic>
      <p:pic>
        <p:nvPicPr>
          <p:cNvPr id="14" name="Content Placeholder 13" descr="single_piece.png"/>
          <p:cNvPicPr>
            <a:picLocks noGrp="1" noChangeAspect="1"/>
          </p:cNvPicPr>
          <p:nvPr>
            <p:ph sz="half" idx="14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4065" y="4010827"/>
            <a:ext cx="2424773" cy="2267903"/>
          </a:xfrm>
        </p:spPr>
      </p:pic>
      <p:sp>
        <p:nvSpPr>
          <p:cNvPr id="1434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756496" y="1706177"/>
            <a:ext cx="9087360" cy="125469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86647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</a:rPr>
              <a:t>Those are fine if each person is measured only once.</a:t>
            </a:r>
          </a:p>
          <a:p>
            <a:pPr lvl="1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</a:rPr>
              <a:t>Example: Do surfers front the /u/ in </a:t>
            </a:r>
            <a:r>
              <a:rPr lang="en-US" i="1" smtClean="0">
                <a:solidFill>
                  <a:schemeClr val="bg1"/>
                </a:solidFill>
                <a:latin typeface="Arial" panose="020B0604020202020204" pitchFamily="34" charset="0"/>
              </a:rPr>
              <a:t>dude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</a:rPr>
              <a:t> more than non-surfers?</a:t>
            </a:r>
          </a:p>
          <a:p>
            <a:pPr lvl="2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</a:rPr>
              <a:t>T-test is just fine</a:t>
            </a:r>
          </a:p>
          <a:p>
            <a:pPr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en-US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434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14" y="2855877"/>
            <a:ext cx="5311022" cy="425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2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After clicking on Fixed, click on DecadeNumeric (or DecadeNUM)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Move it to the Model box by clicking on the Add button &gt; Continue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From the variables chosen before (Decade and Corpus), this specifies Decade as the independent variable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524000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689100"/>
            <a:ext cx="4573588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ACDE8"/>
                </a:solidFill>
                <a:cs typeface="Segoe UI" panose="020B0502040204020203" pitchFamily="34" charset="0"/>
              </a:rPr>
              <a:t>Click on Statistics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ACDE8"/>
                </a:solidFill>
                <a:cs typeface="Segoe UI" panose="020B0502040204020203" pitchFamily="34" charset="0"/>
              </a:rPr>
              <a:t>Choose Parameter estimates and </a:t>
            </a:r>
            <a:r>
              <a:rPr lang="en-US" sz="2000" dirty="0" err="1">
                <a:solidFill>
                  <a:srgbClr val="CACDE8"/>
                </a:solidFill>
                <a:cs typeface="Segoe UI" panose="020B0502040204020203" pitchFamily="34" charset="0"/>
              </a:rPr>
              <a:t>Covariances</a:t>
            </a:r>
            <a:r>
              <a:rPr lang="en-US" sz="2000" dirty="0">
                <a:solidFill>
                  <a:srgbClr val="CACDE8"/>
                </a:solidFill>
                <a:cs typeface="Segoe UI" panose="020B0502040204020203" pitchFamily="34" charset="0"/>
              </a:rPr>
              <a:t> of residuals &gt; Continue &gt; OK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524000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600200"/>
            <a:ext cx="4092575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3292475" y="2560638"/>
            <a:ext cx="1203325" cy="365125"/>
          </a:xfrm>
          <a:prstGeom prst="ellips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06900"/>
            <a:ext cx="27146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ACDE8"/>
                </a:solidFill>
                <a:cs typeface="Segoe UI" panose="020B0502040204020203" pitchFamily="34" charset="0"/>
              </a:rPr>
              <a:t>Go to output window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ACDE8"/>
                </a:solidFill>
                <a:cs typeface="Segoe UI" panose="020B0502040204020203" pitchFamily="34" charset="0"/>
              </a:rPr>
              <a:t>Note number of parameters and -2 Restricted Log Likelihood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463675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5029200" y="4206875"/>
            <a:ext cx="822325" cy="457200"/>
          </a:xfrm>
          <a:prstGeom prst="ellips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743200"/>
            <a:ext cx="71151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892675"/>
            <a:ext cx="22764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5029200" y="4114800"/>
            <a:ext cx="549275" cy="549275"/>
          </a:xfrm>
          <a:prstGeom prst="ellips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Oval 10"/>
          <p:cNvSpPr>
            <a:spLocks noChangeArrowheads="1"/>
          </p:cNvSpPr>
          <p:nvPr/>
        </p:nvSpPr>
        <p:spPr bwMode="auto">
          <a:xfrm>
            <a:off x="2011363" y="5029200"/>
            <a:ext cx="914400" cy="457200"/>
          </a:xfrm>
          <a:prstGeom prst="ellips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Lets compare the heterogenous autoregressive covariance structure we just ran with a non-heterogenous autoregressive covariance structure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463675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Lets compare the Autoregressive covariance structure we just ran with a heterogenous autoregressive covariance structure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Chose AR(1) in Repeated Covariance Type box &gt; Continue &gt; OK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463675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554163"/>
            <a:ext cx="4702175" cy="558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2651125" y="6308725"/>
            <a:ext cx="2286000" cy="549275"/>
          </a:xfrm>
          <a:prstGeom prst="ellips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Go to results window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Note the number of parameters and -2LL for this model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463675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3017838"/>
            <a:ext cx="69437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4935538"/>
            <a:ext cx="22764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4937125" y="4206875"/>
            <a:ext cx="549275" cy="506413"/>
          </a:xfrm>
          <a:prstGeom prst="ellips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1554163" y="5211763"/>
            <a:ext cx="1006475" cy="457200"/>
          </a:xfrm>
          <a:prstGeom prst="ellips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Let's compare using -2LL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At difference of 7 parameters, difference in -2LL needs to be 14.067 or greater for there to be a significant difference between models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ACDE8"/>
                </a:solidFill>
                <a:cs typeface="Segoe UI" panose="020B0502040204020203" pitchFamily="34" charset="0"/>
              </a:rPr>
              <a:t>We go with simpler model (with fewer parameters) even though the -2LL is not the smallest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463675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3798" name="Group 6"/>
          <p:cNvGraphicFramePr>
            <a:graphicFrameLocks noGrp="1"/>
          </p:cNvGraphicFramePr>
          <p:nvPr/>
        </p:nvGraphicFramePr>
        <p:xfrm>
          <a:off x="344488" y="1782763"/>
          <a:ext cx="4121150" cy="2201865"/>
        </p:xfrm>
        <a:graphic>
          <a:graphicData uri="http://schemas.openxmlformats.org/drawingml/2006/table">
            <a:tbl>
              <a:tblPr/>
              <a:tblGrid>
                <a:gridCol w="1373187"/>
                <a:gridCol w="1646238"/>
                <a:gridCol w="1101725"/>
              </a:tblGrid>
              <a:tr h="36671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Model</a:t>
                      </a: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# parameters</a:t>
                      </a: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-2LL</a:t>
                      </a: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33"/>
                    </a:solidFill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Hetero AR1</a:t>
                      </a: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11</a:t>
                      </a: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-24.806</a:t>
                      </a: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AR1</a:t>
                      </a: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4</a:t>
                      </a: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-31.833</a:t>
                      </a: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difference</a:t>
                      </a: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7</a:t>
                      </a: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7.027</a:t>
                      </a: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36830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  <p:pic>
        <p:nvPicPr>
          <p:cNvPr id="33862" name="Picture 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38368"/>
            <a:ext cx="5668963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63" name="Oval 71"/>
          <p:cNvSpPr>
            <a:spLocks noChangeArrowheads="1"/>
          </p:cNvSpPr>
          <p:nvPr/>
        </p:nvSpPr>
        <p:spPr bwMode="auto">
          <a:xfrm>
            <a:off x="4214019" y="5104606"/>
            <a:ext cx="731838" cy="455613"/>
          </a:xfrm>
          <a:prstGeom prst="ellipse">
            <a:avLst/>
          </a:prstGeom>
          <a:noFill/>
          <a:ln w="2916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64" name="Oval 72"/>
          <p:cNvSpPr>
            <a:spLocks noChangeArrowheads="1"/>
          </p:cNvSpPr>
          <p:nvPr/>
        </p:nvSpPr>
        <p:spPr bwMode="auto">
          <a:xfrm>
            <a:off x="533400" y="6903244"/>
            <a:ext cx="457200" cy="274637"/>
          </a:xfrm>
          <a:prstGeom prst="ellipse">
            <a:avLst/>
          </a:prstGeom>
          <a:noFill/>
          <a:ln w="2916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65" name="Oval 73"/>
          <p:cNvSpPr>
            <a:spLocks noChangeArrowheads="1"/>
          </p:cNvSpPr>
          <p:nvPr/>
        </p:nvSpPr>
        <p:spPr bwMode="auto">
          <a:xfrm>
            <a:off x="4248149" y="6811962"/>
            <a:ext cx="822325" cy="457200"/>
          </a:xfrm>
          <a:prstGeom prst="ellipse">
            <a:avLst/>
          </a:prstGeom>
          <a:noFill/>
          <a:ln w="2916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The best fit is </a:t>
            </a:r>
            <a:r>
              <a:rPr lang="en-US" sz="2000" dirty="0" err="1" smtClean="0">
                <a:solidFill>
                  <a:srgbClr val="CACDE8"/>
                </a:solidFill>
                <a:cs typeface="Segoe UI" panose="020B0502040204020203" pitchFamily="34" charset="0"/>
              </a:rPr>
              <a:t>heterogenous</a:t>
            </a: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 autoregressive covariance structure. Why?</a:t>
            </a:r>
            <a:endParaRPr lang="en-US" sz="2000" dirty="0">
              <a:solidFill>
                <a:srgbClr val="CACDE8"/>
              </a:solidFill>
              <a:cs typeface="Segoe UI" panose="020B0502040204020203" pitchFamily="34" charset="0"/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463675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3798" name="Group 6"/>
          <p:cNvGraphicFramePr>
            <a:graphicFrameLocks noGrp="1"/>
          </p:cNvGraphicFramePr>
          <p:nvPr/>
        </p:nvGraphicFramePr>
        <p:xfrm>
          <a:off x="344488" y="1782763"/>
          <a:ext cx="4121150" cy="2201865"/>
        </p:xfrm>
        <a:graphic>
          <a:graphicData uri="http://schemas.openxmlformats.org/drawingml/2006/table">
            <a:tbl>
              <a:tblPr/>
              <a:tblGrid>
                <a:gridCol w="1373187"/>
                <a:gridCol w="1646238"/>
                <a:gridCol w="1101725"/>
              </a:tblGrid>
              <a:tr h="36671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Model</a:t>
                      </a: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# parameters</a:t>
                      </a: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-2LL</a:t>
                      </a: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33"/>
                    </a:solidFill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Hetero AR1</a:t>
                      </a: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11</a:t>
                      </a: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-24.806</a:t>
                      </a: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AR1</a:t>
                      </a: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4</a:t>
                      </a: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-31.833</a:t>
                      </a: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difference</a:t>
                      </a: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7</a:t>
                      </a: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7.027</a:t>
                      </a: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36671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36830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0000" marR="90000" marT="7628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2752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13" y="1107817"/>
            <a:ext cx="4242587" cy="396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The best fit is </a:t>
            </a:r>
            <a:r>
              <a:rPr lang="en-US" sz="2000" dirty="0" err="1" smtClean="0">
                <a:solidFill>
                  <a:srgbClr val="CACDE8"/>
                </a:solidFill>
                <a:cs typeface="Segoe UI" panose="020B0502040204020203" pitchFamily="34" charset="0"/>
              </a:rPr>
              <a:t>heterogenous</a:t>
            </a: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 autoregressive covariance structure. Why?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Variance (of residuals) isn’t constant across time.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9" y="1600200"/>
            <a:ext cx="4487261" cy="385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3018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13" y="1107817"/>
            <a:ext cx="4242587" cy="396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The best fit is </a:t>
            </a:r>
            <a:r>
              <a:rPr lang="en-US" sz="2000" dirty="0" err="1" smtClean="0">
                <a:solidFill>
                  <a:srgbClr val="CACDE8"/>
                </a:solidFill>
                <a:cs typeface="Segoe UI" panose="020B0502040204020203" pitchFamily="34" charset="0"/>
              </a:rPr>
              <a:t>heterogenous</a:t>
            </a: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 autoregressive covariance structure. Why?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Variance (of residuals) isn’t constant across time.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Covariance goes up with time.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(More variance in recent decades.)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9" y="1600200"/>
            <a:ext cx="4487261" cy="385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366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30"/>
          <p:cNvSpPr>
            <a:spLocks noGrp="1"/>
          </p:cNvSpPr>
          <p:nvPr>
            <p:ph sz="half" idx="15"/>
          </p:nvPr>
        </p:nvSpPr>
        <p:spPr>
          <a:xfrm>
            <a:off x="3276388" y="4010827"/>
            <a:ext cx="4031827" cy="2267903"/>
          </a:xfrm>
        </p:spPr>
        <p:txBody>
          <a:bodyPr/>
          <a:lstStyle/>
          <a:p>
            <a:pPr marL="1007943" lvl="2" indent="0"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1536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I need to use a different kind of statistics?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3754" y="1455937"/>
            <a:ext cx="9096109" cy="50397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What’s wrong with using correlation, ANOVA, t-tests, logistic regression?</a:t>
            </a:r>
            <a:endParaRPr lang="en-US" dirty="0"/>
          </a:p>
        </p:txBody>
      </p:sp>
      <p:pic>
        <p:nvPicPr>
          <p:cNvPr id="13" name="Content Placeholder 12" descr="single_piece.png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07762" y="3527848"/>
            <a:ext cx="2424773" cy="2267903"/>
          </a:xfrm>
        </p:spPr>
      </p:pic>
      <p:pic>
        <p:nvPicPr>
          <p:cNvPr id="14" name="Content Placeholder 13" descr="single_piece.png"/>
          <p:cNvPicPr>
            <a:picLocks noGrp="1" noChangeAspect="1"/>
          </p:cNvPicPr>
          <p:nvPr>
            <p:ph sz="half" idx="14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4065" y="4010827"/>
            <a:ext cx="2424773" cy="2267903"/>
          </a:xfrm>
        </p:spPr>
      </p:pic>
      <p:sp>
        <p:nvSpPr>
          <p:cNvPr id="1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765247" y="2388023"/>
            <a:ext cx="8539373" cy="131369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86647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They assume one measurement per person</a:t>
            </a:r>
          </a:p>
          <a:p>
            <a:pPr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If there are repeated measures, they may produce invalid results</a:t>
            </a:r>
          </a:p>
          <a:p>
            <a:pPr lvl="1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You want valid results, right?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None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0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13" y="1107817"/>
            <a:ext cx="4242587" cy="396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The best fit is </a:t>
            </a:r>
            <a:r>
              <a:rPr lang="en-US" sz="2000" dirty="0" err="1" smtClean="0">
                <a:solidFill>
                  <a:srgbClr val="CACDE8"/>
                </a:solidFill>
                <a:cs typeface="Segoe UI" panose="020B0502040204020203" pitchFamily="34" charset="0"/>
              </a:rPr>
              <a:t>heterogenous</a:t>
            </a: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 autoregressive covariance structure. Why?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Variance (of residuals) isn’t constant across time.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Covariance goes up with time.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(More variance in recent decades.)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This is what </a:t>
            </a:r>
            <a:r>
              <a:rPr lang="en-US" sz="2000" dirty="0" err="1" smtClean="0">
                <a:solidFill>
                  <a:srgbClr val="CACDE8"/>
                </a:solidFill>
                <a:cs typeface="Segoe UI" panose="020B0502040204020203" pitchFamily="34" charset="0"/>
              </a:rPr>
              <a:t>heterogenous</a:t>
            </a: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 autoregressive models.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9" y="1600200"/>
            <a:ext cx="4487261" cy="385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586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3" y="1582994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41338" y="1582994"/>
            <a:ext cx="891857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ACDE8"/>
                </a:solidFill>
                <a:cs typeface="Segoe UI" panose="020B0502040204020203" pitchFamily="34" charset="0"/>
              </a:rPr>
              <a:t>Open the file </a:t>
            </a:r>
            <a:r>
              <a:rPr lang="en-US" sz="2000" i="1" dirty="0" smtClean="0">
                <a:solidFill>
                  <a:srgbClr val="CACDE8"/>
                </a:solidFill>
                <a:cs typeface="Segoe UI" panose="020B0502040204020203" pitchFamily="34" charset="0"/>
              </a:rPr>
              <a:t>Dabrowska2010.sav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CACDE8"/>
              </a:solidFill>
              <a:cs typeface="Segoe UI" panose="020B0502040204020203" pitchFamily="34" charset="0"/>
            </a:endParaRP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Linguists and non-linguists judged sentences for grammatical correctness</a:t>
            </a:r>
          </a:p>
          <a:p>
            <a:pPr lvl="1"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Scale of 1-5 (1 is bad 5 is good)</a:t>
            </a:r>
            <a:endParaRPr lang="en-US" sz="2000" dirty="0">
              <a:solidFill>
                <a:srgbClr val="CACDE8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3987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3" y="1582994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41338" y="1582994"/>
            <a:ext cx="891857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ACDE8"/>
                </a:solidFill>
                <a:cs typeface="Segoe UI" panose="020B0502040204020203" pitchFamily="34" charset="0"/>
              </a:rPr>
              <a:t>Open the file </a:t>
            </a:r>
            <a:r>
              <a:rPr lang="en-US" sz="2000" i="1" dirty="0" smtClean="0">
                <a:solidFill>
                  <a:srgbClr val="CACDE8"/>
                </a:solidFill>
                <a:cs typeface="Segoe UI" panose="020B0502040204020203" pitchFamily="34" charset="0"/>
              </a:rPr>
              <a:t>Dabrowska2010.sav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CACDE8"/>
              </a:solidFill>
              <a:cs typeface="Segoe UI" panose="020B0502040204020203" pitchFamily="34" charset="0"/>
            </a:endParaRP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Linguists and non-linguists judged sentences for grammatical correctness</a:t>
            </a:r>
          </a:p>
          <a:p>
            <a:pPr lvl="1"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Scale of 1-5 (1 is bad 5 is good).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Some sentences were grammatical and others ungrammatical.</a:t>
            </a:r>
            <a:endParaRPr lang="en-US" sz="2000" dirty="0">
              <a:solidFill>
                <a:srgbClr val="CACDE8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02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3" y="1582994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41338" y="1582994"/>
            <a:ext cx="891857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ACDE8"/>
                </a:solidFill>
                <a:cs typeface="Segoe UI" panose="020B0502040204020203" pitchFamily="34" charset="0"/>
              </a:rPr>
              <a:t>Open the file </a:t>
            </a:r>
            <a:r>
              <a:rPr lang="en-US" sz="2000" i="1" dirty="0" smtClean="0">
                <a:solidFill>
                  <a:srgbClr val="CACDE8"/>
                </a:solidFill>
                <a:cs typeface="Segoe UI" panose="020B0502040204020203" pitchFamily="34" charset="0"/>
              </a:rPr>
              <a:t>Dabrowska2010.sav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CACDE8"/>
              </a:solidFill>
              <a:cs typeface="Segoe UI" panose="020B0502040204020203" pitchFamily="34" charset="0"/>
            </a:endParaRP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Linguists and non-linguists judged sentences for grammatical correctness</a:t>
            </a:r>
          </a:p>
          <a:p>
            <a:pPr lvl="1"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Scale of 1-5 (1 is bad 5 is good).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Some sentences were grammatical and others ungrammatical.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Dependent variable: </a:t>
            </a:r>
          </a:p>
          <a:p>
            <a:pPr lvl="1"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Judgment (Score)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Independent variables: </a:t>
            </a:r>
          </a:p>
          <a:p>
            <a:pPr lvl="1"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ACDE8"/>
                </a:solidFill>
                <a:cs typeface="Segoe UI" panose="020B0502040204020203" pitchFamily="34" charset="0"/>
              </a:rPr>
              <a:t>L</a:t>
            </a: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inguist or not (Group)</a:t>
            </a:r>
          </a:p>
          <a:p>
            <a:pPr lvl="1"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Grammatical or not (</a:t>
            </a:r>
            <a:r>
              <a:rPr lang="en-US" sz="2000" dirty="0" err="1" smtClean="0">
                <a:solidFill>
                  <a:srgbClr val="CACDE8"/>
                </a:solidFill>
                <a:cs typeface="Segoe UI" panose="020B0502040204020203" pitchFamily="34" charset="0"/>
              </a:rPr>
              <a:t>GramUngram</a:t>
            </a: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)</a:t>
            </a:r>
          </a:p>
          <a:p>
            <a:pPr lvl="1"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Interaction of Group and </a:t>
            </a:r>
            <a:r>
              <a:rPr lang="en-US" sz="2000" dirty="0" err="1" smtClean="0">
                <a:solidFill>
                  <a:srgbClr val="CACDE8"/>
                </a:solidFill>
                <a:cs typeface="Segoe UI" panose="020B0502040204020203" pitchFamily="34" charset="0"/>
              </a:rPr>
              <a:t>GramUngram</a:t>
            </a:r>
            <a:endParaRPr lang="en-US" sz="2000" dirty="0">
              <a:solidFill>
                <a:srgbClr val="CACDE8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156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3" y="1582994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41338" y="1582994"/>
            <a:ext cx="8918574" cy="532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ACDE8"/>
                </a:solidFill>
                <a:cs typeface="Segoe UI" panose="020B0502040204020203" pitchFamily="34" charset="0"/>
              </a:rPr>
              <a:t>Open the file </a:t>
            </a:r>
            <a:r>
              <a:rPr lang="en-US" sz="2000" i="1" dirty="0" smtClean="0">
                <a:solidFill>
                  <a:srgbClr val="CACDE8"/>
                </a:solidFill>
                <a:cs typeface="Segoe UI" panose="020B0502040204020203" pitchFamily="34" charset="0"/>
              </a:rPr>
              <a:t>Dabrowska2010.sav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CACDE8"/>
              </a:solidFill>
              <a:cs typeface="Segoe UI" panose="020B0502040204020203" pitchFamily="34" charset="0"/>
            </a:endParaRP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Linguists and non-linguists judged sentences for grammatical correctness</a:t>
            </a:r>
          </a:p>
          <a:p>
            <a:pPr lvl="1"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Scale of 1-5 (1 is bad 5 is good).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Some sentences were grammatical and others ungrammatical.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Dependent variable: </a:t>
            </a:r>
          </a:p>
          <a:p>
            <a:pPr lvl="1"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Judgment (Score)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Independent variables: </a:t>
            </a:r>
          </a:p>
          <a:p>
            <a:pPr lvl="1"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ACDE8"/>
                </a:solidFill>
                <a:cs typeface="Segoe UI" panose="020B0502040204020203" pitchFamily="34" charset="0"/>
              </a:rPr>
              <a:t>L</a:t>
            </a: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inguist or not (Group)</a:t>
            </a:r>
          </a:p>
          <a:p>
            <a:pPr lvl="1"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Grammatical or not (</a:t>
            </a:r>
            <a:r>
              <a:rPr lang="en-US" sz="2000" dirty="0" err="1" smtClean="0">
                <a:solidFill>
                  <a:srgbClr val="CACDE8"/>
                </a:solidFill>
                <a:cs typeface="Segoe UI" panose="020B0502040204020203" pitchFamily="34" charset="0"/>
              </a:rPr>
              <a:t>GramUngram</a:t>
            </a: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)</a:t>
            </a:r>
          </a:p>
          <a:p>
            <a:pPr lvl="1"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Interaction of Group and </a:t>
            </a:r>
            <a:r>
              <a:rPr lang="en-US" sz="2000" dirty="0" err="1" smtClean="0">
                <a:solidFill>
                  <a:srgbClr val="CACDE8"/>
                </a:solidFill>
                <a:cs typeface="Segoe UI" panose="020B0502040204020203" pitchFamily="34" charset="0"/>
              </a:rPr>
              <a:t>GramUngram</a:t>
            </a:r>
            <a:endParaRPr lang="en-US" sz="2000" dirty="0" smtClean="0">
              <a:solidFill>
                <a:srgbClr val="CACDE8"/>
              </a:solidFill>
              <a:cs typeface="Segoe UI" panose="020B0502040204020203" pitchFamily="34" charset="0"/>
            </a:endParaRP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Repeated effect:</a:t>
            </a:r>
            <a:r>
              <a:rPr lang="en-US" sz="2000" dirty="0">
                <a:solidFill>
                  <a:srgbClr val="CACDE8"/>
                </a:solidFill>
                <a:cs typeface="Segoe UI" panose="020B0502040204020203" pitchFamily="34" charset="0"/>
              </a:rPr>
              <a:t> </a:t>
            </a: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Participant by </a:t>
            </a:r>
            <a:r>
              <a:rPr lang="en-US" sz="2000" dirty="0" err="1" smtClean="0">
                <a:solidFill>
                  <a:srgbClr val="CACDE8"/>
                </a:solidFill>
                <a:cs typeface="Segoe UI" panose="020B0502040204020203" pitchFamily="34" charset="0"/>
              </a:rPr>
              <a:t>GramUngram</a:t>
            </a: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 with UN, CS, or CSH covariance structures</a:t>
            </a:r>
          </a:p>
        </p:txBody>
      </p:sp>
    </p:spTree>
    <p:extLst>
      <p:ext uri="{BB962C8B-B14F-4D97-AF65-F5344CB8AC3E}">
        <p14:creationId xmlns:p14="http://schemas.microsoft.com/office/powerpoint/2010/main" val="387794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3" y="1582994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 dirty="0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41338" y="1582994"/>
            <a:ext cx="3355974" cy="532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CACDE8"/>
              </a:solidFill>
              <a:cs typeface="Segoe UI" panose="020B0502040204020203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059871" y="4618037"/>
            <a:ext cx="1143000" cy="457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053061" y="5684837"/>
            <a:ext cx="1447800" cy="62998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5930" y="1371600"/>
            <a:ext cx="6342062" cy="60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31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3" y="1582994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 dirty="0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41338" y="1582994"/>
            <a:ext cx="3355974" cy="532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Repeated effect of Participant by </a:t>
            </a:r>
            <a:r>
              <a:rPr lang="en-US" sz="2000" dirty="0" err="1" smtClean="0">
                <a:solidFill>
                  <a:srgbClr val="CACDE8"/>
                </a:solidFill>
                <a:cs typeface="Segoe UI" panose="020B0502040204020203" pitchFamily="34" charset="0"/>
              </a:rPr>
              <a:t>GramUngram</a:t>
            </a:r>
            <a:endParaRPr lang="en-US" sz="2000" dirty="0" smtClean="0">
              <a:solidFill>
                <a:srgbClr val="CACDE8"/>
              </a:solidFill>
              <a:cs typeface="Segoe UI" panose="020B0502040204020203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059871" y="4618037"/>
            <a:ext cx="1143000" cy="457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053061" y="5684837"/>
            <a:ext cx="1447800" cy="62998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935912" y="4541837"/>
            <a:ext cx="1371600" cy="5334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935912" y="5684837"/>
            <a:ext cx="1447800" cy="5334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3237" y="1361102"/>
            <a:ext cx="5947448" cy="573087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7830801" y="4389437"/>
            <a:ext cx="1629111" cy="5334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935912" y="5453676"/>
            <a:ext cx="1447800" cy="546151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179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3" y="1582994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 dirty="0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41338" y="1582994"/>
            <a:ext cx="3355974" cy="532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Repeated effect of Participant by </a:t>
            </a:r>
            <a:r>
              <a:rPr lang="en-US" sz="2000" dirty="0" err="1" smtClean="0">
                <a:solidFill>
                  <a:srgbClr val="CACDE8"/>
                </a:solidFill>
                <a:cs typeface="Segoe UI" panose="020B0502040204020203" pitchFamily="34" charset="0"/>
              </a:rPr>
              <a:t>GramUngram</a:t>
            </a:r>
            <a:endParaRPr lang="en-US" sz="2000" dirty="0" smtClean="0">
              <a:solidFill>
                <a:srgbClr val="CACDE8"/>
              </a:solidFill>
              <a:cs typeface="Segoe UI" panose="020B0502040204020203" pitchFamily="34" charset="0"/>
            </a:endParaRP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Compound Symmetry covariance structure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Press </a:t>
            </a:r>
            <a:r>
              <a:rPr lang="en-US" sz="2000" dirty="0" err="1" smtClean="0">
                <a:solidFill>
                  <a:srgbClr val="CACDE8"/>
                </a:solidFill>
                <a:cs typeface="Segoe UI" panose="020B0502040204020203" pitchFamily="34" charset="0"/>
              </a:rPr>
              <a:t>Contiue</a:t>
            </a:r>
            <a:endParaRPr lang="en-US" sz="2000" dirty="0" smtClean="0">
              <a:solidFill>
                <a:srgbClr val="CACDE8"/>
              </a:solidFill>
              <a:cs typeface="Segoe UI" panose="020B0502040204020203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059871" y="4618037"/>
            <a:ext cx="1143000" cy="457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053061" y="5684837"/>
            <a:ext cx="1447800" cy="62998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7202871" y="6523037"/>
            <a:ext cx="2745121" cy="6858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7373" y="1343283"/>
            <a:ext cx="6087217" cy="586555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7326312" y="6314817"/>
            <a:ext cx="2754313" cy="66542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7045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3" y="1582994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 dirty="0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41338" y="1582994"/>
            <a:ext cx="3355974" cy="532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Specify the dependent variable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Put categorical independent variables in the factors box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Put continuous independent variables in the covariates box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C000"/>
                </a:solidFill>
                <a:cs typeface="Segoe UI" panose="020B0502040204020203" pitchFamily="34" charset="0"/>
              </a:rPr>
              <a:t>Both the independent variables and the repeated effects variables are chosen here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cs typeface="Segoe UI" panose="020B0502040204020203" pitchFamily="34" charset="0"/>
              </a:rPr>
              <a:t>Click OK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  <a:cs typeface="Segoe UI" panose="020B0502040204020203" pitchFamily="34" charset="0"/>
            </a:endParaRP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CACDE8"/>
              </a:solidFill>
              <a:cs typeface="Segoe UI" panose="020B0502040204020203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059871" y="4618037"/>
            <a:ext cx="1143000" cy="457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053061" y="5684837"/>
            <a:ext cx="1447800" cy="62998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1083" y="1519084"/>
            <a:ext cx="46005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00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3" y="1582994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 dirty="0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41338" y="1582994"/>
            <a:ext cx="3355974" cy="532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Chose Group, </a:t>
            </a:r>
            <a:r>
              <a:rPr lang="en-US" sz="2000" dirty="0" err="1" smtClean="0">
                <a:solidFill>
                  <a:srgbClr val="CACDE8"/>
                </a:solidFill>
                <a:cs typeface="Segoe UI" panose="020B0502040204020203" pitchFamily="34" charset="0"/>
              </a:rPr>
              <a:t>GramUngram</a:t>
            </a: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 as independent variables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Chose Factorial to make an interaction variable between the two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Click Add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6059871" y="4618037"/>
            <a:ext cx="1143000" cy="457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053061" y="5684837"/>
            <a:ext cx="1447800" cy="62998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864" y="1603887"/>
            <a:ext cx="5953125" cy="44291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4302855" y="2636837"/>
            <a:ext cx="1575657" cy="6096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726112" y="3398837"/>
            <a:ext cx="1374314" cy="6096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3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30"/>
          <p:cNvSpPr>
            <a:spLocks noGrp="1"/>
          </p:cNvSpPr>
          <p:nvPr>
            <p:ph sz="half" idx="15"/>
          </p:nvPr>
        </p:nvSpPr>
        <p:spPr>
          <a:xfrm>
            <a:off x="3276388" y="4010827"/>
            <a:ext cx="4031827" cy="2267903"/>
          </a:xfrm>
        </p:spPr>
        <p:txBody>
          <a:bodyPr/>
          <a:lstStyle/>
          <a:p>
            <a:pPr marL="1007943" lvl="2" indent="0"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1638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I need to use a different kind of statistics?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3754" y="1455937"/>
            <a:ext cx="9096109" cy="50397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What’s wrong with using correlation, ANOVA, t-tests, logistic regression?</a:t>
            </a:r>
            <a:endParaRPr lang="en-US" dirty="0"/>
          </a:p>
        </p:txBody>
      </p:sp>
      <p:pic>
        <p:nvPicPr>
          <p:cNvPr id="13" name="Content Placeholder 12" descr="single_piece.png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07762" y="3527848"/>
            <a:ext cx="2424773" cy="2267903"/>
          </a:xfrm>
        </p:spPr>
      </p:pic>
      <p:pic>
        <p:nvPicPr>
          <p:cNvPr id="14" name="Content Placeholder 13" descr="single_piece.png"/>
          <p:cNvPicPr>
            <a:picLocks noGrp="1" noChangeAspect="1"/>
          </p:cNvPicPr>
          <p:nvPr>
            <p:ph sz="half" idx="14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4065" y="4010827"/>
            <a:ext cx="2424773" cy="2267903"/>
          </a:xfrm>
        </p:spPr>
      </p:pic>
      <p:sp>
        <p:nvSpPr>
          <p:cNvPr id="1639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765246" y="1981927"/>
            <a:ext cx="5961103" cy="212763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86647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</a:rPr>
              <a:t>Stats that handle repeated measures</a:t>
            </a:r>
          </a:p>
          <a:p>
            <a:pPr lvl="2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</a:rPr>
              <a:t>Paired t-test</a:t>
            </a:r>
          </a:p>
          <a:p>
            <a:pPr lvl="2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</a:rPr>
              <a:t>Repeated measures ANOVA</a:t>
            </a:r>
          </a:p>
          <a:p>
            <a:pPr lvl="2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en-US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2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en-US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2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en-US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2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en-US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None/>
            </a:pPr>
            <a:endParaRPr lang="en-US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3" y="1582994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 dirty="0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41338" y="1582994"/>
            <a:ext cx="3355974" cy="532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Click on Continue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6059871" y="4618037"/>
            <a:ext cx="1143000" cy="457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053061" y="5684837"/>
            <a:ext cx="1447800" cy="62998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5912" y="1943100"/>
            <a:ext cx="563815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17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3" y="1582994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 dirty="0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41338" y="1582994"/>
            <a:ext cx="3355974" cy="532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Click on Statistics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Choose Parameter estimates and </a:t>
            </a:r>
            <a:r>
              <a:rPr lang="en-US" sz="2000" dirty="0" err="1" smtClean="0">
                <a:solidFill>
                  <a:srgbClr val="CACDE8"/>
                </a:solidFill>
                <a:cs typeface="Segoe UI" panose="020B0502040204020203" pitchFamily="34" charset="0"/>
              </a:rPr>
              <a:t>Covariances</a:t>
            </a: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 of residuals &gt; Continue &gt; OK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6059871" y="4618037"/>
            <a:ext cx="1143000" cy="457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053061" y="5684837"/>
            <a:ext cx="1447800" cy="62998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71" y="4124125"/>
            <a:ext cx="2712955" cy="3121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4437" y="1173433"/>
            <a:ext cx="4096867" cy="280440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8240712" y="2103437"/>
            <a:ext cx="1010592" cy="457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8516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3" y="1582994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 dirty="0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41338" y="1582994"/>
            <a:ext cx="3355974" cy="532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You get this error.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6059871" y="4618037"/>
            <a:ext cx="1143000" cy="457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053061" y="5684837"/>
            <a:ext cx="1447800" cy="62998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240712" y="2103437"/>
            <a:ext cx="1010592" cy="457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59312" y="1545457"/>
            <a:ext cx="5038725" cy="2153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Warnings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levels of the repeated effect are not different for each observation within a repeated subject.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Execution of this command stops.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215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3" y="1582994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 dirty="0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41338" y="1582994"/>
            <a:ext cx="3355974" cy="532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You get this error.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Participant by </a:t>
            </a:r>
            <a:r>
              <a:rPr lang="en-US" sz="2000" dirty="0" err="1" smtClean="0">
                <a:solidFill>
                  <a:srgbClr val="CACDE8"/>
                </a:solidFill>
                <a:cs typeface="Segoe UI" panose="020B0502040204020203" pitchFamily="34" charset="0"/>
              </a:rPr>
              <a:t>GramUngram</a:t>
            </a: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 is problem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There are more than one item in the Gram and </a:t>
            </a:r>
            <a:r>
              <a:rPr lang="en-US" sz="2000" dirty="0" err="1" smtClean="0">
                <a:solidFill>
                  <a:srgbClr val="CACDE8"/>
                </a:solidFill>
                <a:cs typeface="Segoe UI" panose="020B0502040204020203" pitchFamily="34" charset="0"/>
              </a:rPr>
              <a:t>Unbram</a:t>
            </a: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 groups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We need to specify this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6059871" y="4618037"/>
            <a:ext cx="1143000" cy="457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053061" y="5684837"/>
            <a:ext cx="1447800" cy="62998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240712" y="2103437"/>
            <a:ext cx="1010592" cy="457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59312" y="1545457"/>
            <a:ext cx="5038725" cy="2153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Warnings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levels of the repeated effect are not different for each observation within a repeated subject.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Execution of this command stops.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339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3" y="1582994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 dirty="0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41338" y="1582994"/>
            <a:ext cx="3355974" cy="532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This change is done in the syntax editor. 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Click Paste to access it.</a:t>
            </a:r>
            <a:endParaRPr lang="en-US" sz="2000" dirty="0" smtClean="0">
              <a:solidFill>
                <a:srgbClr val="CACDE8"/>
              </a:solidFill>
              <a:cs typeface="Segoe UI" panose="020B0502040204020203" pitchFamily="34" charset="0"/>
            </a:endParaRP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CACDE8"/>
              </a:solidFill>
              <a:cs typeface="Segoe UI" panose="020B0502040204020203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059871" y="4618037"/>
            <a:ext cx="1143000" cy="457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053061" y="5684837"/>
            <a:ext cx="1447800" cy="62998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240712" y="2103437"/>
            <a:ext cx="1010592" cy="457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5112" y="1185216"/>
            <a:ext cx="4096867" cy="28105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6631371" y="3471325"/>
            <a:ext cx="571500" cy="524391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5984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3" y="1582994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 dirty="0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41338" y="1582994"/>
            <a:ext cx="3355974" cy="532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This is under the hood</a:t>
            </a: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.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CACDE8"/>
              </a:solidFill>
              <a:cs typeface="Segoe UI" panose="020B0502040204020203" pitchFamily="34" charset="0"/>
            </a:endParaRP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ACDE8"/>
              </a:solidFill>
              <a:cs typeface="Segoe UI" panose="020B0502040204020203" pitchFamily="34" charset="0"/>
            </a:endParaRP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CACDE8"/>
              </a:solidFill>
              <a:cs typeface="Segoe UI" panose="020B0502040204020203" pitchFamily="34" charset="0"/>
            </a:endParaRP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ACDE8"/>
              </a:solidFill>
              <a:cs typeface="Segoe UI" panose="020B0502040204020203" pitchFamily="34" charset="0"/>
            </a:endParaRP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CACDE8"/>
              </a:solidFill>
              <a:cs typeface="Segoe UI" panose="020B0502040204020203" pitchFamily="34" charset="0"/>
            </a:endParaRP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ACDE8"/>
              </a:solidFill>
              <a:cs typeface="Segoe UI" panose="020B0502040204020203" pitchFamily="34" charset="0"/>
            </a:endParaRP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Change the last line to this: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CACDE8"/>
              </a:solidFill>
              <a:cs typeface="Segoe UI" panose="020B0502040204020203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059871" y="4618037"/>
            <a:ext cx="1143000" cy="457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053061" y="5684837"/>
            <a:ext cx="1447800" cy="62998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240712" y="2103437"/>
            <a:ext cx="1010592" cy="457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631371" y="3471325"/>
            <a:ext cx="571500" cy="524391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458912" y="3471325"/>
            <a:ext cx="1752600" cy="509331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535112" y="5997038"/>
            <a:ext cx="1447800" cy="65986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106" y="2008981"/>
            <a:ext cx="6191250" cy="214312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1458912" y="3768714"/>
            <a:ext cx="1371600" cy="52587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992" y="4889347"/>
            <a:ext cx="6076950" cy="225742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 bwMode="auto">
          <a:xfrm>
            <a:off x="1611312" y="6656902"/>
            <a:ext cx="1371600" cy="54452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287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3" y="1582994"/>
            <a:ext cx="4038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5138" y="3429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3600" b="1" dirty="0">
                <a:solidFill>
                  <a:srgbClr val="CACDE8"/>
                </a:solidFill>
                <a:cs typeface="Segoe UI" panose="020B0502040204020203" pitchFamily="34" charset="0"/>
              </a:rPr>
              <a:t>Running a marginal model in SPSS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25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73038" indent="-165100"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3038" algn="l"/>
                <a:tab pos="630238" algn="l"/>
                <a:tab pos="1087438" algn="l"/>
                <a:tab pos="1544638" algn="l"/>
                <a:tab pos="2001838" algn="l"/>
                <a:tab pos="2459038" algn="l"/>
                <a:tab pos="2916238" algn="l"/>
                <a:tab pos="3373438" algn="l"/>
                <a:tab pos="3830638" algn="l"/>
                <a:tab pos="4287838" algn="l"/>
                <a:tab pos="4745038" algn="l"/>
                <a:tab pos="5202238" algn="l"/>
                <a:tab pos="5659438" algn="l"/>
                <a:tab pos="6116638" algn="l"/>
                <a:tab pos="6573838" algn="l"/>
                <a:tab pos="7031038" algn="l"/>
                <a:tab pos="7488238" algn="l"/>
                <a:tab pos="7945438" algn="l"/>
                <a:tab pos="8402638" algn="l"/>
                <a:tab pos="8859838" algn="l"/>
                <a:tab pos="9317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Pct val="70000"/>
              <a:buFontTx/>
              <a:buNone/>
            </a:pPr>
            <a:r>
              <a:rPr lang="en-US" sz="2400">
                <a:solidFill>
                  <a:srgbClr val="CACDE8"/>
                </a:solidFill>
                <a:cs typeface="Segoe UI" panose="020B0502040204020203" pitchFamily="34" charset="0"/>
              </a:rPr>
              <a:t>Using a repeated effect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41338" y="1582994"/>
            <a:ext cx="3355974" cy="532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65100" indent="-165100"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65100" algn="l"/>
                <a:tab pos="622300" algn="l"/>
                <a:tab pos="1079500" algn="l"/>
                <a:tab pos="1536700" algn="l"/>
                <a:tab pos="1993900" algn="l"/>
                <a:tab pos="2451100" algn="l"/>
                <a:tab pos="2908300" algn="l"/>
                <a:tab pos="3365500" algn="l"/>
                <a:tab pos="3822700" algn="l"/>
                <a:tab pos="4279900" algn="l"/>
                <a:tab pos="4737100" algn="l"/>
                <a:tab pos="5194300" algn="l"/>
                <a:tab pos="5651500" algn="l"/>
                <a:tab pos="6108700" algn="l"/>
                <a:tab pos="6565900" algn="l"/>
                <a:tab pos="7023100" algn="l"/>
                <a:tab pos="7480300" algn="l"/>
                <a:tab pos="7937500" algn="l"/>
                <a:tab pos="8394700" algn="l"/>
                <a:tab pos="8851900" algn="l"/>
                <a:tab pos="9309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Now place the </a:t>
            </a:r>
            <a:r>
              <a:rPr lang="en-US" sz="2000" dirty="0" err="1" smtClean="0">
                <a:solidFill>
                  <a:srgbClr val="CACDE8"/>
                </a:solidFill>
                <a:cs typeface="Segoe UI" panose="020B0502040204020203" pitchFamily="34" charset="0"/>
              </a:rPr>
              <a:t>curor</a:t>
            </a: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 in the text somewhere and press the green arrow.</a:t>
            </a:r>
            <a:r>
              <a:rPr lang="en-US" sz="2000" dirty="0" smtClean="0">
                <a:solidFill>
                  <a:srgbClr val="CACDE8"/>
                </a:solidFill>
                <a:cs typeface="Segoe UI" panose="020B0502040204020203" pitchFamily="34" charset="0"/>
              </a:rPr>
              <a:t> </a:t>
            </a:r>
            <a:endParaRPr lang="en-US" sz="2000" dirty="0" smtClean="0">
              <a:solidFill>
                <a:srgbClr val="CACDE8"/>
              </a:solidFill>
              <a:cs typeface="Segoe UI" panose="020B0502040204020203" pitchFamily="34" charset="0"/>
            </a:endParaRP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CACDE8"/>
              </a:solidFill>
              <a:cs typeface="Segoe UI" panose="020B0502040204020203" pitchFamily="34" charset="0"/>
            </a:endParaRP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ACDE8"/>
              </a:solidFill>
              <a:cs typeface="Segoe UI" panose="020B0502040204020203" pitchFamily="34" charset="0"/>
            </a:endParaRP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CACDE8"/>
              </a:solidFill>
              <a:cs typeface="Segoe UI" panose="020B0502040204020203" pitchFamily="34" charset="0"/>
            </a:endParaRP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ACDE8"/>
              </a:solidFill>
              <a:cs typeface="Segoe UI" panose="020B0502040204020203" pitchFamily="34" charset="0"/>
            </a:endParaRP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CACDE8"/>
              </a:solidFill>
              <a:cs typeface="Segoe UI" panose="020B0502040204020203" pitchFamily="34" charset="0"/>
            </a:endParaRP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ACDE8"/>
              </a:solidFill>
              <a:cs typeface="Segoe UI" panose="020B0502040204020203" pitchFamily="34" charset="0"/>
            </a:endParaRPr>
          </a:p>
          <a:p>
            <a:pPr hangingPunct="1">
              <a:lnSpc>
                <a:spcPct val="100000"/>
              </a:lnSpc>
              <a:spcBef>
                <a:spcPts val="500"/>
              </a:spcBef>
              <a:buClr>
                <a:srgbClr val="CACDE8"/>
              </a:buClr>
              <a:buSzPct val="70000"/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CACDE8"/>
              </a:solidFill>
              <a:cs typeface="Segoe UI" panose="020B0502040204020203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059871" y="4618037"/>
            <a:ext cx="1143000" cy="457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053061" y="5684837"/>
            <a:ext cx="1447800" cy="62998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240712" y="2103437"/>
            <a:ext cx="1010592" cy="4572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631371" y="3471325"/>
            <a:ext cx="571500" cy="524391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535112" y="5997038"/>
            <a:ext cx="1447800" cy="65986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992" y="4889347"/>
            <a:ext cx="6076950" cy="225742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 bwMode="auto">
          <a:xfrm>
            <a:off x="2809619" y="5074555"/>
            <a:ext cx="1371600" cy="54452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7801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30"/>
          <p:cNvSpPr>
            <a:spLocks noGrp="1"/>
          </p:cNvSpPr>
          <p:nvPr>
            <p:ph sz="half" idx="15"/>
          </p:nvPr>
        </p:nvSpPr>
        <p:spPr>
          <a:xfrm>
            <a:off x="3276388" y="4010827"/>
            <a:ext cx="4031827" cy="2267903"/>
          </a:xfrm>
        </p:spPr>
        <p:txBody>
          <a:bodyPr/>
          <a:lstStyle/>
          <a:p>
            <a:pPr marL="1007943" lvl="2" indent="0"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1741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I need to use a different kind of statistics?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3754" y="1455937"/>
            <a:ext cx="9096109" cy="50397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What’s wrong with using correlation, ANOVA, t-tests, logistic regression?</a:t>
            </a:r>
            <a:endParaRPr lang="en-US" dirty="0"/>
          </a:p>
        </p:txBody>
      </p:sp>
      <p:pic>
        <p:nvPicPr>
          <p:cNvPr id="13" name="Content Placeholder 12" descr="single_piece.png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07762" y="3527848"/>
            <a:ext cx="2424773" cy="2267903"/>
          </a:xfrm>
        </p:spPr>
      </p:pic>
      <p:pic>
        <p:nvPicPr>
          <p:cNvPr id="14" name="Content Placeholder 13" descr="single_piece.png"/>
          <p:cNvPicPr>
            <a:picLocks noGrp="1" noChangeAspect="1"/>
          </p:cNvPicPr>
          <p:nvPr>
            <p:ph sz="half" idx="14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4065" y="4010827"/>
            <a:ext cx="2424773" cy="2267903"/>
          </a:xfrm>
        </p:spPr>
      </p:pic>
      <p:sp>
        <p:nvSpPr>
          <p:cNvPr id="1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765247" y="1880072"/>
            <a:ext cx="8694665" cy="233134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6647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1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Stats that handle repeated measures</a:t>
            </a:r>
          </a:p>
          <a:p>
            <a:pPr lvl="2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Paired t-test</a:t>
            </a:r>
          </a:p>
          <a:p>
            <a:pPr lvl="2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Repeated measures ANOVA</a:t>
            </a:r>
          </a:p>
          <a:p>
            <a:pPr lvl="2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1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Mixed effects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 and marginal models handle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paired t-test, and repeated measures ANOVA,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and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regression models, and missing data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None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30"/>
          <p:cNvSpPr>
            <a:spLocks noGrp="1"/>
          </p:cNvSpPr>
          <p:nvPr>
            <p:ph sz="half" idx="15"/>
          </p:nvPr>
        </p:nvSpPr>
        <p:spPr>
          <a:xfrm>
            <a:off x="3276388" y="4010827"/>
            <a:ext cx="4031827" cy="2267903"/>
          </a:xfrm>
        </p:spPr>
        <p:txBody>
          <a:bodyPr/>
          <a:lstStyle/>
          <a:p>
            <a:pPr marL="1007943" lvl="2" indent="0"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1843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I need to use a different kind of statistics?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3754" y="1455937"/>
            <a:ext cx="9096109" cy="50397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What’s wrong with using correlation, ANOVA, t-tests, logistic regression?</a:t>
            </a:r>
            <a:endParaRPr lang="en-US" dirty="0"/>
          </a:p>
        </p:txBody>
      </p:sp>
      <p:pic>
        <p:nvPicPr>
          <p:cNvPr id="13" name="Content Placeholder 12" descr="single_piece.png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07762" y="3527848"/>
            <a:ext cx="2424773" cy="2267903"/>
          </a:xfrm>
        </p:spPr>
      </p:pic>
      <p:pic>
        <p:nvPicPr>
          <p:cNvPr id="14" name="Content Placeholder 13" descr="single_piece.png"/>
          <p:cNvPicPr>
            <a:picLocks noGrp="1" noChangeAspect="1"/>
          </p:cNvPicPr>
          <p:nvPr>
            <p:ph sz="half" idx="14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4065" y="4010827"/>
            <a:ext cx="2424773" cy="2267903"/>
          </a:xfrm>
        </p:spPr>
      </p:pic>
      <p:sp>
        <p:nvSpPr>
          <p:cNvPr id="1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776553" y="1950835"/>
            <a:ext cx="9031495" cy="124579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86647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Linguistic data often gets multiple measurement from a single person</a:t>
            </a:r>
          </a:p>
          <a:p>
            <a:pPr lvl="1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Example: Sociolinguistic interview to measure –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ing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 &gt; -in’</a:t>
            </a:r>
          </a:p>
          <a:p>
            <a:pPr lvl="2" eaLnBrk="0" hangingPunct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Each case of –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ing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 or –in’ is viewed in its social and linguistic context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None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816396"/>
              </p:ext>
            </p:extLst>
          </p:nvPr>
        </p:nvGraphicFramePr>
        <p:xfrm>
          <a:off x="2411925" y="3119142"/>
          <a:ext cx="5459765" cy="4051272"/>
        </p:xfrm>
        <a:graphic>
          <a:graphicData uri="http://schemas.openxmlformats.org/drawingml/2006/table">
            <a:tbl>
              <a:tblPr firstRow="1" bandRow="1">
                <a:effectLst/>
                <a:tableStyleId>{F5AB1C69-6EDB-4FF4-983F-18BD219EF322}</a:tableStyleId>
              </a:tblPr>
              <a:tblGrid>
                <a:gridCol w="1186089"/>
                <a:gridCol w="960598"/>
                <a:gridCol w="914400"/>
                <a:gridCol w="920781"/>
                <a:gridCol w="1477897"/>
              </a:tblGrid>
              <a:tr h="705631">
                <a:tc>
                  <a:txBody>
                    <a:bodyPr/>
                    <a:lstStyle/>
                    <a:p>
                      <a:r>
                        <a:rPr lang="en-US" sz="1700" baseline="0" dirty="0" smtClean="0"/>
                        <a:t>Participant</a:t>
                      </a:r>
                      <a:endParaRPr lang="en-US" sz="1700" baseline="0" dirty="0"/>
                    </a:p>
                  </a:txBody>
                  <a:tcPr marL="100796" marR="100796" marT="151207" marB="50402">
                    <a:solidFill>
                      <a:schemeClr val="tx1">
                        <a:lumMod val="50000"/>
                        <a:lumOff val="5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aseline="0" dirty="0" smtClean="0"/>
                        <a:t>Variant</a:t>
                      </a:r>
                      <a:endParaRPr lang="en-US" sz="1700" baseline="0" dirty="0"/>
                    </a:p>
                  </a:txBody>
                  <a:tcPr marL="100796" marR="100796" marT="151207" marB="50402">
                    <a:solidFill>
                      <a:schemeClr val="bg1">
                        <a:lumMod val="7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aseline="0" dirty="0" smtClean="0"/>
                        <a:t>Gender</a:t>
                      </a:r>
                      <a:endParaRPr lang="en-US" sz="1700" baseline="0" dirty="0"/>
                    </a:p>
                  </a:txBody>
                  <a:tcPr marL="100796" marR="100796" marT="151207" marB="50402">
                    <a:solidFill>
                      <a:schemeClr val="bg1">
                        <a:lumMod val="7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aseline="0" dirty="0" smtClean="0"/>
                        <a:t>Phone after</a:t>
                      </a:r>
                      <a:endParaRPr lang="en-US" sz="1700" baseline="0" dirty="0"/>
                    </a:p>
                  </a:txBody>
                  <a:tcPr marL="100796" marR="100796" marT="151207" marB="50402">
                    <a:solidFill>
                      <a:schemeClr val="bg1">
                        <a:lumMod val="7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aseline="0" dirty="0" smtClean="0"/>
                        <a:t>Addressee</a:t>
                      </a:r>
                      <a:endParaRPr lang="en-US" sz="1700" baseline="0" dirty="0"/>
                    </a:p>
                  </a:txBody>
                  <a:tcPr marL="100796" marR="100796" marT="151207" marB="50402">
                    <a:solidFill>
                      <a:schemeClr val="bg1">
                        <a:lumMod val="75000"/>
                        <a:alpha val="86000"/>
                      </a:schemeClr>
                    </a:solidFill>
                  </a:tcPr>
                </a:tc>
              </a:tr>
              <a:tr h="47042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Jeff</a:t>
                      </a:r>
                      <a:endParaRPr lang="en-US" sz="1800" dirty="0"/>
                    </a:p>
                  </a:txBody>
                  <a:tcPr marL="100796" marR="100796" marT="151207" marB="50402">
                    <a:solidFill>
                      <a:schemeClr val="bg1">
                        <a:lumMod val="7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r>
                        <a:rPr lang="en-US" sz="1800" dirty="0" err="1" smtClean="0"/>
                        <a:t>ing</a:t>
                      </a:r>
                      <a:endParaRPr lang="en-US" sz="1800" dirty="0"/>
                    </a:p>
                  </a:txBody>
                  <a:tcPr marL="100796" marR="100796" marT="151207" marB="50402">
                    <a:solidFill>
                      <a:schemeClr val="accent2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</a:t>
                      </a:r>
                      <a:endParaRPr lang="en-US" sz="1800" dirty="0"/>
                    </a:p>
                  </a:txBody>
                  <a:tcPr marL="100796" marR="100796" marT="151207" marB="50402">
                    <a:solidFill>
                      <a:schemeClr val="accent2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[b]</a:t>
                      </a:r>
                      <a:endParaRPr lang="en-US" sz="1800" dirty="0"/>
                    </a:p>
                  </a:txBody>
                  <a:tcPr marL="100796" marR="100796" marT="151207" marB="50402">
                    <a:solidFill>
                      <a:schemeClr val="accent2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Jill</a:t>
                      </a:r>
                      <a:endParaRPr lang="en-US" sz="1800" dirty="0"/>
                    </a:p>
                  </a:txBody>
                  <a:tcPr marL="100796" marR="100796" marT="151207" marB="50402">
                    <a:solidFill>
                      <a:schemeClr val="accent2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</a:tr>
              <a:tr h="47042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Jeff</a:t>
                      </a:r>
                      <a:endParaRPr lang="en-US" sz="1800" dirty="0"/>
                    </a:p>
                  </a:txBody>
                  <a:tcPr marL="100796" marR="100796" marT="151207" marB="50402">
                    <a:solidFill>
                      <a:schemeClr val="bg1">
                        <a:lumMod val="8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-in’</a:t>
                      </a:r>
                      <a:endParaRPr lang="en-US" sz="1800" dirty="0"/>
                    </a:p>
                  </a:txBody>
                  <a:tcPr marL="100796" marR="100796" marT="151207" marB="50402">
                    <a:solidFill>
                      <a:schemeClr val="accent3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</a:t>
                      </a:r>
                      <a:endParaRPr lang="en-US" sz="1800" dirty="0"/>
                    </a:p>
                  </a:txBody>
                  <a:tcPr marL="100796" marR="100796" marT="151207" marB="50402">
                    <a:solidFill>
                      <a:schemeClr val="accent3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Pause</a:t>
                      </a:r>
                      <a:endParaRPr lang="en-US" sz="1800" dirty="0"/>
                    </a:p>
                  </a:txBody>
                  <a:tcPr marL="100796" marR="100796" marT="151207" marB="50402">
                    <a:solidFill>
                      <a:schemeClr val="accent3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Jill</a:t>
                      </a:r>
                      <a:endParaRPr lang="en-US" sz="1800" dirty="0"/>
                    </a:p>
                  </a:txBody>
                  <a:tcPr marL="100796" marR="100796" marT="151207" marB="50402">
                    <a:solidFill>
                      <a:schemeClr val="accent3">
                        <a:tint val="40000"/>
                        <a:alpha val="86000"/>
                      </a:schemeClr>
                    </a:solidFill>
                  </a:tcPr>
                </a:tc>
              </a:tr>
              <a:tr h="47042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Jeff</a:t>
                      </a:r>
                      <a:endParaRPr lang="en-US" sz="1800" dirty="0"/>
                    </a:p>
                  </a:txBody>
                  <a:tcPr marL="100796" marR="100796" marT="151207" marB="50402">
                    <a:solidFill>
                      <a:schemeClr val="bg1">
                        <a:lumMod val="7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-in’</a:t>
                      </a:r>
                      <a:endParaRPr lang="en-US" sz="1800" dirty="0"/>
                    </a:p>
                  </a:txBody>
                  <a:tcPr marL="100796" marR="100796" marT="151207" marB="50402">
                    <a:solidFill>
                      <a:schemeClr val="accent2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</a:t>
                      </a:r>
                      <a:endParaRPr lang="en-US" sz="1800" dirty="0"/>
                    </a:p>
                  </a:txBody>
                  <a:tcPr marL="100796" marR="100796" marT="151207" marB="50402">
                    <a:solidFill>
                      <a:schemeClr val="accent2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[</a:t>
                      </a:r>
                      <a:r>
                        <a:rPr lang="en-US" sz="1800" dirty="0" err="1" smtClean="0"/>
                        <a:t>i</a:t>
                      </a:r>
                      <a:r>
                        <a:rPr lang="en-US" sz="1800" dirty="0" smtClean="0"/>
                        <a:t>]</a:t>
                      </a:r>
                      <a:endParaRPr lang="en-US" sz="1800" dirty="0"/>
                    </a:p>
                  </a:txBody>
                  <a:tcPr marL="100796" marR="100796" marT="151207" marB="50402">
                    <a:solidFill>
                      <a:schemeClr val="accent2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Jill</a:t>
                      </a:r>
                      <a:endParaRPr lang="en-US" sz="1800" dirty="0"/>
                    </a:p>
                  </a:txBody>
                  <a:tcPr marL="100796" marR="100796" marT="151207" marB="50402">
                    <a:solidFill>
                      <a:schemeClr val="accent2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</a:tr>
              <a:tr h="47042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Jeff</a:t>
                      </a:r>
                      <a:endParaRPr lang="en-US" sz="1800" dirty="0"/>
                    </a:p>
                  </a:txBody>
                  <a:tcPr marL="100796" marR="100796" marT="151207" marB="50402">
                    <a:solidFill>
                      <a:schemeClr val="bg1">
                        <a:lumMod val="8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r>
                        <a:rPr lang="en-US" sz="1800" dirty="0" err="1" smtClean="0"/>
                        <a:t>ing</a:t>
                      </a:r>
                      <a:endParaRPr lang="en-US" sz="1800" dirty="0"/>
                    </a:p>
                  </a:txBody>
                  <a:tcPr marL="100796" marR="100796" marT="151207" marB="50402">
                    <a:solidFill>
                      <a:schemeClr val="accent3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</a:t>
                      </a:r>
                      <a:endParaRPr lang="en-US" sz="1800" dirty="0"/>
                    </a:p>
                  </a:txBody>
                  <a:tcPr marL="100796" marR="100796" marT="151207" marB="50402">
                    <a:solidFill>
                      <a:schemeClr val="accent3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[l]</a:t>
                      </a:r>
                      <a:endParaRPr lang="en-US" sz="1800" dirty="0"/>
                    </a:p>
                  </a:txBody>
                  <a:tcPr marL="100796" marR="100796" marT="151207" marB="50402">
                    <a:solidFill>
                      <a:schemeClr val="accent3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Bob</a:t>
                      </a:r>
                      <a:endParaRPr lang="en-US" sz="1800" dirty="0"/>
                    </a:p>
                  </a:txBody>
                  <a:tcPr marL="100796" marR="100796" marT="151207" marB="50402">
                    <a:solidFill>
                      <a:schemeClr val="accent3">
                        <a:tint val="40000"/>
                        <a:alpha val="86000"/>
                      </a:schemeClr>
                    </a:solidFill>
                  </a:tcPr>
                </a:tc>
              </a:tr>
              <a:tr h="47042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Sally</a:t>
                      </a:r>
                      <a:endParaRPr lang="en-US" sz="1800" dirty="0"/>
                    </a:p>
                  </a:txBody>
                  <a:tcPr marL="100796" marR="100796" marT="151207" marB="50402">
                    <a:solidFill>
                      <a:schemeClr val="bg1">
                        <a:lumMod val="7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-in’</a:t>
                      </a:r>
                      <a:endParaRPr lang="en-US" sz="1800" dirty="0"/>
                    </a:p>
                  </a:txBody>
                  <a:tcPr marL="100796" marR="100796" marT="151207" marB="50402">
                    <a:solidFill>
                      <a:schemeClr val="accent2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L="100796" marR="100796" marT="151207" marB="50402">
                    <a:solidFill>
                      <a:schemeClr val="accent2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Pause</a:t>
                      </a:r>
                      <a:endParaRPr lang="en-US" sz="1800" dirty="0"/>
                    </a:p>
                  </a:txBody>
                  <a:tcPr marL="100796" marR="100796" marT="151207" marB="50402">
                    <a:solidFill>
                      <a:schemeClr val="accent2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Carl</a:t>
                      </a:r>
                      <a:endParaRPr lang="en-US" sz="1800" dirty="0"/>
                    </a:p>
                  </a:txBody>
                  <a:tcPr marL="100796" marR="100796" marT="151207" marB="50402">
                    <a:solidFill>
                      <a:schemeClr val="accent2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</a:tr>
              <a:tr h="47042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Sally</a:t>
                      </a:r>
                      <a:endParaRPr lang="en-US" sz="1800" dirty="0"/>
                    </a:p>
                  </a:txBody>
                  <a:tcPr marL="100796" marR="100796" marT="151207" marB="50402">
                    <a:solidFill>
                      <a:schemeClr val="bg1">
                        <a:lumMod val="85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-in’</a:t>
                      </a:r>
                      <a:endParaRPr lang="en-US" sz="1800" dirty="0"/>
                    </a:p>
                  </a:txBody>
                  <a:tcPr marL="100796" marR="100796" marT="151207" marB="50402">
                    <a:solidFill>
                      <a:schemeClr val="accent3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L="100796" marR="100796" marT="151207" marB="50402">
                    <a:solidFill>
                      <a:schemeClr val="accent3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[r]</a:t>
                      </a:r>
                      <a:endParaRPr lang="en-US" sz="1800" dirty="0"/>
                    </a:p>
                  </a:txBody>
                  <a:tcPr marL="100796" marR="100796" marT="151207" marB="50402">
                    <a:solidFill>
                      <a:schemeClr val="accent3">
                        <a:tint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Ross</a:t>
                      </a:r>
                      <a:endParaRPr lang="en-US" sz="1800" dirty="0"/>
                    </a:p>
                  </a:txBody>
                  <a:tcPr marL="100796" marR="100796" marT="151207" marB="50402">
                    <a:solidFill>
                      <a:schemeClr val="accent3">
                        <a:tint val="40000"/>
                        <a:alpha val="86000"/>
                      </a:schemeClr>
                    </a:solidFill>
                  </a:tcPr>
                </a:tc>
              </a:tr>
              <a:tr h="470421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Sally</a:t>
                      </a:r>
                      <a:endParaRPr lang="en-US" sz="1800" b="0" dirty="0"/>
                    </a:p>
                  </a:txBody>
                  <a:tcPr marL="100796" marR="100796" marT="151207" marB="50402">
                    <a:gradFill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-in’</a:t>
                      </a:r>
                      <a:endParaRPr lang="en-US" sz="1800" dirty="0"/>
                    </a:p>
                  </a:txBody>
                  <a:tcPr marL="100796" marR="100796" marT="151207" marB="50402">
                    <a:gradFill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</a:t>
                      </a:r>
                    </a:p>
                  </a:txBody>
                  <a:tcPr marL="100796" marR="100796" marT="151207" marB="50402">
                    <a:gradFill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[</a:t>
                      </a:r>
                      <a:r>
                        <a:rPr lang="en-US" sz="1800" dirty="0" err="1" smtClean="0"/>
                        <a:t>ej</a:t>
                      </a:r>
                      <a:r>
                        <a:rPr lang="en-US" sz="1800" dirty="0" smtClean="0"/>
                        <a:t>]</a:t>
                      </a:r>
                    </a:p>
                  </a:txBody>
                  <a:tcPr marL="100796" marR="100796" marT="151207" marB="50402">
                    <a:gradFill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Ross</a:t>
                      </a:r>
                    </a:p>
                  </a:txBody>
                  <a:tcPr marL="100796" marR="100796" marT="151207" marB="50402">
                    <a:gradFill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</a:schemeClr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84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erMedia.com Piece of Puzzle">
  <a:themeElements>
    <a:clrScheme name="puzzle_piece">
      <a:dk1>
        <a:sysClr val="windowText" lastClr="000000"/>
      </a:dk1>
      <a:lt1>
        <a:sysClr val="window" lastClr="FFFFFF"/>
      </a:lt1>
      <a:dk2>
        <a:srgbClr val="191C3B"/>
      </a:dk2>
      <a:lt2>
        <a:srgbClr val="CACDE8"/>
      </a:lt2>
      <a:accent1>
        <a:srgbClr val="3D426B"/>
      </a:accent1>
      <a:accent2>
        <a:srgbClr val="626AA6"/>
      </a:accent2>
      <a:accent3>
        <a:srgbClr val="A5AACB"/>
      </a:accent3>
      <a:accent4>
        <a:srgbClr val="A3C8CD"/>
      </a:accent4>
      <a:accent5>
        <a:srgbClr val="6DA7AF"/>
      </a:accent5>
      <a:accent6>
        <a:srgbClr val="396369"/>
      </a:accent6>
      <a:hlink>
        <a:srgbClr val="6DA7AF"/>
      </a:hlink>
      <a:folHlink>
        <a:srgbClr val="3963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3231</Words>
  <Application>Microsoft Office PowerPoint</Application>
  <PresentationFormat>Custom</PresentationFormat>
  <Paragraphs>568</Paragraphs>
  <Slides>76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83" baseType="lpstr">
      <vt:lpstr>Times New Roman</vt:lpstr>
      <vt:lpstr>Arial</vt:lpstr>
      <vt:lpstr>Lucida Sans Unicode</vt:lpstr>
      <vt:lpstr>Segoe UI</vt:lpstr>
      <vt:lpstr>Calibri</vt:lpstr>
      <vt:lpstr>Office Theme</vt:lpstr>
      <vt:lpstr>PresenterMedia.com Piece of Puzzle</vt:lpstr>
      <vt:lpstr>PowerPoint Presentation</vt:lpstr>
      <vt:lpstr>Why do I need to use a different kind of statistics?</vt:lpstr>
      <vt:lpstr>Why do I need to use a different kind of statistics?</vt:lpstr>
      <vt:lpstr>Why do I need to use a different kind of statistics?</vt:lpstr>
      <vt:lpstr>Why do I need to use a different kind of statistics?</vt:lpstr>
      <vt:lpstr>Why do I need to use a different kind of statistics?</vt:lpstr>
      <vt:lpstr>Why do I need to use a different kind of statistics?</vt:lpstr>
      <vt:lpstr>Why do I need to use a different kind of statistics?</vt:lpstr>
      <vt:lpstr>Why do I need to use a different kind of statistics?</vt:lpstr>
      <vt:lpstr>Why do I need to use a different kind of statistics?</vt:lpstr>
      <vt:lpstr>Why do I need to use a different kind of statistics?</vt:lpstr>
      <vt:lpstr>Why do I need to use a different kind of statistics?</vt:lpstr>
      <vt:lpstr>Why do I need to use a different kind of statistics?</vt:lpstr>
      <vt:lpstr>Why do I need to use a different kind of statistics?</vt:lpstr>
      <vt:lpstr>Why do I need to use a different kind of statistics?</vt:lpstr>
      <vt:lpstr>Why do I need to use a different kind of statistics?</vt:lpstr>
      <vt:lpstr>Repeated Measures Introduce Correlated Residuals</vt:lpstr>
      <vt:lpstr>Repeated Measures Introduce Correlated Residuals</vt:lpstr>
      <vt:lpstr>Repeated Measures Introduce Correlated Residuals</vt:lpstr>
      <vt:lpstr>Repeated Measures Introduce Correlated Residuals</vt:lpstr>
      <vt:lpstr>Repeated Measures Introduce Correlated Residuals</vt:lpstr>
      <vt:lpstr>How do you Eliminate Correlations Caused by Repeated Measures?</vt:lpstr>
      <vt:lpstr>How do you Eliminate Correlations Caused by Repeated Measures?</vt:lpstr>
      <vt:lpstr>How do you Eliminate Correlations Caused by Repeated Measures?</vt:lpstr>
      <vt:lpstr>How do you Eliminate Correlations Caused by Repeated Measures?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Dave Eddington</cp:lastModifiedBy>
  <cp:revision>48</cp:revision>
  <cp:lastPrinted>1601-01-01T00:00:00Z</cp:lastPrinted>
  <dcterms:created xsi:type="dcterms:W3CDTF">2015-10-13T21:42:45Z</dcterms:created>
  <dcterms:modified xsi:type="dcterms:W3CDTF">2016-10-20T20:13:25Z</dcterms:modified>
</cp:coreProperties>
</file>